
<file path=[Content_Types].xml><?xml version="1.0" encoding="utf-8"?>
<Types xmlns="http://schemas.openxmlformats.org/package/2006/content-types">
  <Default Extension="png" ContentType="image/png"/>
  <Default Extension="wmf" ContentType="image/x-w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49"/>
  </p:notesMasterIdLst>
  <p:sldIdLst>
    <p:sldId id="256" r:id="rId2"/>
    <p:sldId id="259" r:id="rId3"/>
    <p:sldId id="260" r:id="rId4"/>
    <p:sldId id="261" r:id="rId5"/>
    <p:sldId id="262" r:id="rId6"/>
    <p:sldId id="263" r:id="rId7"/>
    <p:sldId id="264" r:id="rId8"/>
    <p:sldId id="265" r:id="rId9"/>
    <p:sldId id="266" r:id="rId10"/>
    <p:sldId id="267" r:id="rId11"/>
    <p:sldId id="268" r:id="rId12"/>
    <p:sldId id="269" r:id="rId13"/>
    <p:sldId id="270" r:id="rId14"/>
    <p:sldId id="271" r:id="rId15"/>
    <p:sldId id="272" r:id="rId16"/>
    <p:sldId id="273" r:id="rId17"/>
    <p:sldId id="274" r:id="rId18"/>
    <p:sldId id="275" r:id="rId19"/>
    <p:sldId id="276" r:id="rId20"/>
    <p:sldId id="277" r:id="rId21"/>
    <p:sldId id="278" r:id="rId22"/>
    <p:sldId id="279" r:id="rId23"/>
    <p:sldId id="280" r:id="rId24"/>
    <p:sldId id="281" r:id="rId25"/>
    <p:sldId id="282" r:id="rId26"/>
    <p:sldId id="283" r:id="rId27"/>
    <p:sldId id="284" r:id="rId28"/>
    <p:sldId id="285" r:id="rId29"/>
    <p:sldId id="286" r:id="rId30"/>
    <p:sldId id="287" r:id="rId31"/>
    <p:sldId id="288" r:id="rId32"/>
    <p:sldId id="289" r:id="rId33"/>
    <p:sldId id="290" r:id="rId34"/>
    <p:sldId id="291" r:id="rId35"/>
    <p:sldId id="292" r:id="rId36"/>
    <p:sldId id="293" r:id="rId37"/>
    <p:sldId id="294" r:id="rId38"/>
    <p:sldId id="295" r:id="rId39"/>
    <p:sldId id="296" r:id="rId40"/>
    <p:sldId id="297" r:id="rId41"/>
    <p:sldId id="298" r:id="rId42"/>
    <p:sldId id="299" r:id="rId43"/>
    <p:sldId id="300" r:id="rId44"/>
    <p:sldId id="301" r:id="rId45"/>
    <p:sldId id="302" r:id="rId46"/>
    <p:sldId id="303" r:id="rId47"/>
    <p:sldId id="304" r:id="rId4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D582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p:scale>
          <a:sx n="81" d="100"/>
          <a:sy n="81" d="100"/>
        </p:scale>
        <p:origin x="-264" y="-7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F844888-996B-4121-A323-9F930E2F78DF}" type="datetimeFigureOut">
              <a:rPr lang="en-IE" smtClean="0"/>
              <a:t>02/03/2014</a:t>
            </a:fld>
            <a:endParaRPr lang="en-I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2FF4D2-4B88-46C7-B323-3F3CB2EB18CB}" type="slidenum">
              <a:rPr lang="en-IE" smtClean="0"/>
              <a:t>‹#›</a:t>
            </a:fld>
            <a:endParaRPr lang="en-IE"/>
          </a:p>
        </p:txBody>
      </p:sp>
    </p:spTree>
    <p:extLst>
      <p:ext uri="{BB962C8B-B14F-4D97-AF65-F5344CB8AC3E}">
        <p14:creationId xmlns:p14="http://schemas.microsoft.com/office/powerpoint/2010/main" val="42687779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45C6B75A-B5BB-49DE-8124-B76B263E611B}" type="datetime1">
              <a:rPr lang="en-US" smtClean="0"/>
              <a:t>3/2/2014</a:t>
            </a:fld>
            <a:endParaRPr lang="en-US" dirty="0"/>
          </a:p>
        </p:txBody>
      </p:sp>
      <p:sp>
        <p:nvSpPr>
          <p:cNvPr id="5" name="Footer Placeholder 4"/>
          <p:cNvSpPr>
            <a:spLocks noGrp="1"/>
          </p:cNvSpPr>
          <p:nvPr>
            <p:ph type="ftr" sz="quarter" idx="11"/>
          </p:nvPr>
        </p:nvSpPr>
        <p:spPr/>
        <p:txBody>
          <a:bodyPr/>
          <a:lstStyle/>
          <a:p>
            <a:r>
              <a:rPr lang="en-IE" smtClean="0"/>
              <a:t>HTML 5 and CSS 3  Illustrated</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BAD53CE-FA43-4072-84FA-5E52E99B86A2}" type="datetime1">
              <a:rPr lang="en-US" smtClean="0"/>
              <a:t>3/2/2014</a:t>
            </a:fld>
            <a:endParaRPr lang="en-US" dirty="0"/>
          </a:p>
        </p:txBody>
      </p:sp>
      <p:sp>
        <p:nvSpPr>
          <p:cNvPr id="5" name="Footer Placeholder 4"/>
          <p:cNvSpPr>
            <a:spLocks noGrp="1"/>
          </p:cNvSpPr>
          <p:nvPr>
            <p:ph type="ftr" sz="quarter" idx="11"/>
          </p:nvPr>
        </p:nvSpPr>
        <p:spPr/>
        <p:txBody>
          <a:bodyPr/>
          <a:lstStyle/>
          <a:p>
            <a:r>
              <a:rPr lang="en-IE" smtClean="0"/>
              <a:t>HTML 5 and CSS 3  Illustrated</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1D89203-F947-419A-BB7D-D6C208282548}" type="datetime1">
              <a:rPr lang="en-US" smtClean="0"/>
              <a:t>3/2/2014</a:t>
            </a:fld>
            <a:endParaRPr lang="en-US" dirty="0"/>
          </a:p>
        </p:txBody>
      </p:sp>
      <p:sp>
        <p:nvSpPr>
          <p:cNvPr id="5" name="Footer Placeholder 4"/>
          <p:cNvSpPr>
            <a:spLocks noGrp="1"/>
          </p:cNvSpPr>
          <p:nvPr>
            <p:ph type="ftr" sz="quarter" idx="11"/>
          </p:nvPr>
        </p:nvSpPr>
        <p:spPr/>
        <p:txBody>
          <a:bodyPr/>
          <a:lstStyle/>
          <a:p>
            <a:r>
              <a:rPr lang="en-IE" smtClean="0"/>
              <a:t>HTML 5 and CSS 3  Illustrated</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295400" y="620713"/>
            <a:ext cx="10390717" cy="1143000"/>
          </a:xfrm>
        </p:spPr>
        <p:txBody>
          <a:bodyPr/>
          <a:lstStyle/>
          <a:p>
            <a:r>
              <a:rPr lang="en-US" smtClean="0"/>
              <a:t>Click to edit Master title style</a:t>
            </a:r>
            <a:endParaRPr lang="en-IE"/>
          </a:p>
        </p:txBody>
      </p:sp>
      <p:sp>
        <p:nvSpPr>
          <p:cNvPr id="3" name="Table Placeholder 2"/>
          <p:cNvSpPr>
            <a:spLocks noGrp="1"/>
          </p:cNvSpPr>
          <p:nvPr>
            <p:ph type="tbl" idx="1"/>
          </p:nvPr>
        </p:nvSpPr>
        <p:spPr>
          <a:xfrm>
            <a:off x="1576917" y="2017713"/>
            <a:ext cx="10363200" cy="4114800"/>
          </a:xfrm>
        </p:spPr>
        <p:txBody>
          <a:bodyPr/>
          <a:lstStyle/>
          <a:p>
            <a:pPr lvl="0"/>
            <a:endParaRPr lang="en-IE" noProof="0" smtClean="0"/>
          </a:p>
        </p:txBody>
      </p:sp>
      <p:sp>
        <p:nvSpPr>
          <p:cNvPr id="4" name="Rectangle 2"/>
          <p:cNvSpPr>
            <a:spLocks noGrp="1" noChangeArrowheads="1"/>
          </p:cNvSpPr>
          <p:nvPr>
            <p:ph type="sldNum" sz="quarter" idx="10"/>
          </p:nvPr>
        </p:nvSpPr>
        <p:spPr>
          <a:ln/>
        </p:spPr>
        <p:txBody>
          <a:bodyPr/>
          <a:lstStyle>
            <a:lvl1pPr>
              <a:defRPr/>
            </a:lvl1pPr>
          </a:lstStyle>
          <a:p>
            <a:pPr>
              <a:defRPr/>
            </a:pPr>
            <a:fld id="{D97CB390-2AF3-402D-A914-E4C43B1A95AE}" type="slidenum">
              <a:rPr lang="en-US"/>
              <a:pPr>
                <a:defRPr/>
              </a:pPr>
              <a:t>‹#›</a:t>
            </a:fld>
            <a:endParaRPr lang="en-US"/>
          </a:p>
        </p:txBody>
      </p:sp>
    </p:spTree>
    <p:extLst>
      <p:ext uri="{BB962C8B-B14F-4D97-AF65-F5344CB8AC3E}">
        <p14:creationId xmlns:p14="http://schemas.microsoft.com/office/powerpoint/2010/main" val="25310397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smtClean="0"/>
              <a:t>Click to edit Master title style</a:t>
            </a:r>
            <a:endParaRPr lang="en-US" dirty="0"/>
          </a:p>
        </p:txBody>
      </p:sp>
      <p:sp>
        <p:nvSpPr>
          <p:cNvPr id="3" name="Content Placeholder 2"/>
          <p:cNvSpPr>
            <a:spLocks noGrp="1"/>
          </p:cNvSpPr>
          <p:nvPr>
            <p:ph idx="1" hasCustomPrompt="1"/>
          </p:nvPr>
        </p:nvSpPr>
        <p:spPr/>
        <p:txBody>
          <a:bodyPr/>
          <a:lstStyle>
            <a:lvl1pPr marL="342900" indent="-342900">
              <a:buFont typeface="Wingdings" panose="05000000000000000000" pitchFamily="2" charset="2"/>
              <a:buChar char="§"/>
              <a:defRPr/>
            </a:lvl1pPr>
          </a:lstStyle>
          <a:p>
            <a:pPr lvl="0"/>
            <a:r>
              <a:rPr lang="en-US" dirty="0" smtClean="0"/>
              <a:t> 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C2B85479-8ED1-498E-9255-F75906007766}" type="datetime1">
              <a:rPr lang="en-US" smtClean="0"/>
              <a:t>3/2/2014</a:t>
            </a:fld>
            <a:endParaRPr lang="en-US" dirty="0"/>
          </a:p>
        </p:txBody>
      </p:sp>
      <p:sp>
        <p:nvSpPr>
          <p:cNvPr id="5" name="Footer Placeholder 4"/>
          <p:cNvSpPr>
            <a:spLocks noGrp="1"/>
          </p:cNvSpPr>
          <p:nvPr>
            <p:ph type="ftr" sz="quarter" idx="11"/>
          </p:nvPr>
        </p:nvSpPr>
        <p:spPr/>
        <p:txBody>
          <a:bodyPr/>
          <a:lstStyle/>
          <a:p>
            <a:r>
              <a:rPr lang="en-IE" smtClean="0"/>
              <a:t>HTML 5 and CSS 3  Illustrated</a:t>
            </a:r>
            <a:endParaRPr lang="en-US" dirty="0"/>
          </a:p>
        </p:txBody>
      </p:sp>
      <p:sp>
        <p:nvSpPr>
          <p:cNvPr id="6" name="Slide Number Placeholder 5"/>
          <p:cNvSpPr>
            <a:spLocks noGrp="1"/>
          </p:cNvSpPr>
          <p:nvPr>
            <p:ph type="sldNum" sz="quarter" idx="12"/>
          </p:nvPr>
        </p:nvSpPr>
        <p:spPr/>
        <p:txBody>
          <a:bodyPr/>
          <a:lstStyle/>
          <a:p>
            <a:fld id="{6113E31D-E2AB-40D1-8B51-AFA5AFEF393A}"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CCBC764-A4B0-4B7C-AAF6-DC93579665E4}" type="datetime1">
              <a:rPr lang="en-US" smtClean="0"/>
              <a:t>3/2/2014</a:t>
            </a:fld>
            <a:endParaRPr lang="en-US" dirty="0"/>
          </a:p>
        </p:txBody>
      </p:sp>
      <p:sp>
        <p:nvSpPr>
          <p:cNvPr id="5" name="Footer Placeholder 4"/>
          <p:cNvSpPr>
            <a:spLocks noGrp="1"/>
          </p:cNvSpPr>
          <p:nvPr>
            <p:ph type="ftr" sz="quarter" idx="11"/>
          </p:nvPr>
        </p:nvSpPr>
        <p:spPr/>
        <p:txBody>
          <a:bodyPr/>
          <a:lstStyle/>
          <a:p>
            <a:r>
              <a:rPr lang="en-IE" dirty="0" smtClean="0"/>
              <a:t>HTML 5 and CSS 3  Illustrated</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56332FBD-7398-45EB-9AA2-78B63C2E5A52}" type="datetime1">
              <a:rPr lang="en-US" smtClean="0"/>
              <a:t>3/2/2014</a:t>
            </a:fld>
            <a:endParaRPr lang="en-US" dirty="0"/>
          </a:p>
        </p:txBody>
      </p:sp>
      <p:sp>
        <p:nvSpPr>
          <p:cNvPr id="6" name="Footer Placeholder 5"/>
          <p:cNvSpPr>
            <a:spLocks noGrp="1"/>
          </p:cNvSpPr>
          <p:nvPr>
            <p:ph type="ftr" sz="quarter" idx="11"/>
          </p:nvPr>
        </p:nvSpPr>
        <p:spPr/>
        <p:txBody>
          <a:bodyPr/>
          <a:lstStyle/>
          <a:p>
            <a:r>
              <a:rPr lang="en-IE" smtClean="0"/>
              <a:t>HTML 5 and CSS 3  Illustrated</a:t>
            </a:r>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3C0B8B22-9980-4FDC-8C55-7054F5CD77BF}" type="datetime1">
              <a:rPr lang="en-US" smtClean="0"/>
              <a:t>3/2/2014</a:t>
            </a:fld>
            <a:endParaRPr lang="en-US" dirty="0"/>
          </a:p>
        </p:txBody>
      </p:sp>
      <p:sp>
        <p:nvSpPr>
          <p:cNvPr id="8" name="Footer Placeholder 7"/>
          <p:cNvSpPr>
            <a:spLocks noGrp="1"/>
          </p:cNvSpPr>
          <p:nvPr>
            <p:ph type="ftr" sz="quarter" idx="11"/>
          </p:nvPr>
        </p:nvSpPr>
        <p:spPr/>
        <p:txBody>
          <a:bodyPr/>
          <a:lstStyle/>
          <a:p>
            <a:r>
              <a:rPr lang="en-IE" smtClean="0"/>
              <a:t>HTML 5 and CSS 3  Illustrated</a:t>
            </a:r>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CAC7642F-D83A-431E-883B-62BCCDD338F6}" type="datetime1">
              <a:rPr lang="en-US" smtClean="0"/>
              <a:t>3/2/2014</a:t>
            </a:fld>
            <a:endParaRPr lang="en-US" dirty="0"/>
          </a:p>
        </p:txBody>
      </p:sp>
      <p:sp>
        <p:nvSpPr>
          <p:cNvPr id="4" name="Footer Placeholder 3"/>
          <p:cNvSpPr>
            <a:spLocks noGrp="1"/>
          </p:cNvSpPr>
          <p:nvPr>
            <p:ph type="ftr" sz="quarter" idx="11"/>
          </p:nvPr>
        </p:nvSpPr>
        <p:spPr/>
        <p:txBody>
          <a:bodyPr/>
          <a:lstStyle/>
          <a:p>
            <a:r>
              <a:rPr lang="en-IE" smtClean="0"/>
              <a:t>HTML 5 and CSS 3  Illustrated</a:t>
            </a:r>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D74B4210-E8A8-4F7A-8B74-AFCF569A2104}" type="datetime1">
              <a:rPr lang="en-US" smtClean="0"/>
              <a:t>3/2/2014</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r>
              <a:rPr lang="en-IE" smtClean="0"/>
              <a:t>HTML 5 and CSS 3  Illustrated</a:t>
            </a:r>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85C97FAE-4E86-4E2F-9B31-493E4FB13D51}" type="datetime1">
              <a:rPr lang="en-US" smtClean="0"/>
              <a:t>3/2/2014</a:t>
            </a:fld>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r>
              <a:rPr lang="en-IE" smtClean="0"/>
              <a:t>HTML 5 and CSS 3  Illustrated</a:t>
            </a:r>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4FAB73BC-B049-4115-A692-8D63A059BFB8}"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93457D8-E24A-4AD8-9871-BBEEA70F75B0}" type="datetime1">
              <a:rPr lang="en-US" smtClean="0"/>
              <a:t>3/2/2014</a:t>
            </a:fld>
            <a:endParaRPr lang="en-US" dirty="0"/>
          </a:p>
        </p:txBody>
      </p:sp>
      <p:sp>
        <p:nvSpPr>
          <p:cNvPr id="6" name="Footer Placeholder 5"/>
          <p:cNvSpPr>
            <a:spLocks noGrp="1"/>
          </p:cNvSpPr>
          <p:nvPr>
            <p:ph type="ftr" sz="quarter" idx="11"/>
          </p:nvPr>
        </p:nvSpPr>
        <p:spPr/>
        <p:txBody>
          <a:bodyPr/>
          <a:lstStyle/>
          <a:p>
            <a:r>
              <a:rPr lang="en-IE" smtClean="0"/>
              <a:t>HTML 5 and CSS 3  Illustrated</a:t>
            </a:r>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05A4E00F-D40F-41D8-8AAF-6170C6BD8CAC}" type="datetime1">
              <a:rPr lang="en-US" smtClean="0"/>
              <a:t>3/2/2014</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r>
              <a:rPr lang="en-IE" smtClean="0"/>
              <a:t>HTML 5 and CSS 3  Illustrated</a:t>
            </a:r>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4FAB73BC-B049-4115-A692-8D63A059BFB8}" type="slidenum">
              <a:rPr lang="en-US" dirty="0"/>
              <a:pPr/>
              <a:t>‹#›</a:t>
            </a:fld>
            <a:endParaRPr 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6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Lst>
  <p:hf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w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1.wm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4.wm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5.wm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6.wm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7.wm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hyperlink" Target="http://www.rocketface.com/organize_website/website_content.html" TargetMode="Externa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hyperlink" Target="http://www.rocketface.com/organize_website/focal_point.html" TargetMode="Externa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HTML5 and </a:t>
            </a:r>
            <a:r>
              <a:rPr lang="en-US" dirty="0" smtClean="0"/>
              <a:t>CSS3</a:t>
            </a:r>
            <a:endParaRPr lang="en-IE" dirty="0"/>
          </a:p>
        </p:txBody>
      </p:sp>
      <p:sp>
        <p:nvSpPr>
          <p:cNvPr id="3" name="Subtitle 2"/>
          <p:cNvSpPr>
            <a:spLocks noGrp="1"/>
          </p:cNvSpPr>
          <p:nvPr>
            <p:ph type="subTitle" idx="1"/>
          </p:nvPr>
        </p:nvSpPr>
        <p:spPr/>
        <p:txBody>
          <a:bodyPr/>
          <a:lstStyle/>
          <a:p>
            <a:r>
              <a:rPr lang="en-IE" altLang="en-US" dirty="0"/>
              <a:t>Layout &amp; </a:t>
            </a:r>
            <a:r>
              <a:rPr lang="en-IE" altLang="en-US" dirty="0" smtClean="0"/>
              <a:t>Composition</a:t>
            </a:r>
          </a:p>
          <a:p>
            <a:r>
              <a:rPr lang="en-IE" altLang="en-US" dirty="0"/>
              <a:t>Fads come and go, but good design is timeless!</a:t>
            </a:r>
            <a:endParaRPr lang="en-US" altLang="en-US" dirty="0"/>
          </a:p>
          <a:p>
            <a:endParaRPr lang="en-IE" dirty="0"/>
          </a:p>
        </p:txBody>
      </p:sp>
      <p:sp>
        <p:nvSpPr>
          <p:cNvPr id="4" name="Slide Number Placeholder 3"/>
          <p:cNvSpPr>
            <a:spLocks noGrp="1"/>
          </p:cNvSpPr>
          <p:nvPr>
            <p:ph type="sldNum" sz="quarter" idx="12"/>
          </p:nvPr>
        </p:nvSpPr>
        <p:spPr/>
        <p:txBody>
          <a:bodyPr/>
          <a:lstStyle/>
          <a:p>
            <a:fld id="{4FAB73BC-B049-4115-A692-8D63A059BFB8}" type="slidenum">
              <a:rPr lang="en-US" smtClean="0"/>
              <a:t>1</a:t>
            </a:fld>
            <a:endParaRPr lang="en-US" dirty="0"/>
          </a:p>
        </p:txBody>
      </p:sp>
    </p:spTree>
    <p:extLst>
      <p:ext uri="{BB962C8B-B14F-4D97-AF65-F5344CB8AC3E}">
        <p14:creationId xmlns:p14="http://schemas.microsoft.com/office/powerpoint/2010/main" val="30776677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Rectangle 2"/>
          <p:cNvSpPr>
            <a:spLocks noGrp="1" noChangeArrowheads="1"/>
          </p:cNvSpPr>
          <p:nvPr>
            <p:ph type="title"/>
          </p:nvPr>
        </p:nvSpPr>
        <p:spPr/>
        <p:txBody>
          <a:bodyPr/>
          <a:lstStyle/>
          <a:p>
            <a:pPr eaLnBrk="1" hangingPunct="1"/>
            <a:r>
              <a:rPr lang="en-US" altLang="en-US" smtClean="0"/>
              <a:t>Navigation</a:t>
            </a:r>
          </a:p>
        </p:txBody>
      </p:sp>
      <p:sp>
        <p:nvSpPr>
          <p:cNvPr id="12292" name="Rectangle 3"/>
          <p:cNvSpPr>
            <a:spLocks noGrp="1" noChangeArrowheads="1"/>
          </p:cNvSpPr>
          <p:nvPr>
            <p:ph type="body" idx="1"/>
          </p:nvPr>
        </p:nvSpPr>
        <p:spPr>
          <a:xfrm>
            <a:off x="1012092" y="1875692"/>
            <a:ext cx="10363200" cy="4114800"/>
          </a:xfrm>
        </p:spPr>
        <p:txBody>
          <a:bodyPr>
            <a:normAutofit/>
          </a:bodyPr>
          <a:lstStyle/>
          <a:p>
            <a:pPr eaLnBrk="1" hangingPunct="1"/>
            <a:r>
              <a:rPr lang="en-US" altLang="en-US" dirty="0" smtClean="0"/>
              <a:t>It’s essential that the site’s navigation system is easy to find and use. Users expect to see navigation right at the top of the page. </a:t>
            </a:r>
          </a:p>
          <a:p>
            <a:pPr eaLnBrk="1" hangingPunct="1"/>
            <a:r>
              <a:rPr lang="en-US" altLang="en-US" dirty="0" smtClean="0"/>
              <a:t>Whether you plan to use vertical menus down the side of the page, or a horizontal menu along the page’s top, the navigation should be as close to the top of the layout as possible. </a:t>
            </a:r>
          </a:p>
          <a:p>
            <a:pPr eaLnBrk="1" hangingPunct="1"/>
            <a:r>
              <a:rPr lang="en-US" altLang="en-US" dirty="0" smtClean="0"/>
              <a:t>At the very least, all main navigation items should appear “</a:t>
            </a:r>
            <a:r>
              <a:rPr lang="en-US" altLang="en-US" b="1" dirty="0" smtClean="0"/>
              <a:t>above the fold</a:t>
            </a:r>
            <a:r>
              <a:rPr lang="en-US" altLang="en-US" dirty="0" smtClean="0"/>
              <a:t>.”</a:t>
            </a:r>
          </a:p>
        </p:txBody>
      </p:sp>
      <p:sp>
        <p:nvSpPr>
          <p:cNvPr id="2" name="Slide Number Placeholder 1"/>
          <p:cNvSpPr>
            <a:spLocks noGrp="1"/>
          </p:cNvSpPr>
          <p:nvPr>
            <p:ph type="sldNum" sz="quarter" idx="12"/>
          </p:nvPr>
        </p:nvSpPr>
        <p:spPr/>
        <p:txBody>
          <a:bodyPr/>
          <a:lstStyle/>
          <a:p>
            <a:fld id="{6113E31D-E2AB-40D1-8B51-AFA5AFEF393A}" type="slidenum">
              <a:rPr lang="en-US" smtClean="0"/>
              <a:t>10</a:t>
            </a:fld>
            <a:endParaRPr lang="en-US" dirty="0"/>
          </a:p>
        </p:txBody>
      </p:sp>
    </p:spTree>
    <p:extLst>
      <p:ext uri="{BB962C8B-B14F-4D97-AF65-F5344CB8AC3E}">
        <p14:creationId xmlns:p14="http://schemas.microsoft.com/office/powerpoint/2010/main" val="349499596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Rectangle 2"/>
          <p:cNvSpPr>
            <a:spLocks noGrp="1" noChangeArrowheads="1"/>
          </p:cNvSpPr>
          <p:nvPr>
            <p:ph type="title"/>
          </p:nvPr>
        </p:nvSpPr>
        <p:spPr/>
        <p:txBody>
          <a:bodyPr/>
          <a:lstStyle/>
          <a:p>
            <a:pPr eaLnBrk="1" hangingPunct="1"/>
            <a:r>
              <a:rPr lang="en-IE" altLang="en-US" smtClean="0"/>
              <a:t>Content</a:t>
            </a:r>
            <a:endParaRPr lang="en-US" altLang="en-US" smtClean="0"/>
          </a:p>
        </p:txBody>
      </p:sp>
      <p:sp>
        <p:nvSpPr>
          <p:cNvPr id="13316" name="Rectangle 3"/>
          <p:cNvSpPr>
            <a:spLocks noGrp="1" noChangeArrowheads="1"/>
          </p:cNvSpPr>
          <p:nvPr>
            <p:ph type="body" idx="1"/>
          </p:nvPr>
        </p:nvSpPr>
        <p:spPr>
          <a:xfrm>
            <a:off x="1082431" y="1852246"/>
            <a:ext cx="10363200" cy="4114800"/>
          </a:xfrm>
        </p:spPr>
        <p:txBody>
          <a:bodyPr/>
          <a:lstStyle/>
          <a:p>
            <a:pPr eaLnBrk="1" hangingPunct="1">
              <a:lnSpc>
                <a:spcPct val="90000"/>
              </a:lnSpc>
            </a:pPr>
            <a:r>
              <a:rPr lang="en-US" altLang="en-US" dirty="0" smtClean="0"/>
              <a:t>A typical web site visitor will enter and leave a web site in a matter of seconds. If visitors can’t find what they’re looking for, they will undoubtedly close the browser or move on to another site. </a:t>
            </a:r>
          </a:p>
          <a:p>
            <a:pPr eaLnBrk="1" hangingPunct="1">
              <a:lnSpc>
                <a:spcPct val="90000"/>
              </a:lnSpc>
            </a:pPr>
            <a:r>
              <a:rPr lang="en-US" altLang="en-US" dirty="0" smtClean="0"/>
              <a:t>It’s important to keep the main content block as the focal point of a design so that precious seconds aren’t wasted as visitors scan the page for the information they need.</a:t>
            </a:r>
          </a:p>
        </p:txBody>
      </p:sp>
      <p:sp>
        <p:nvSpPr>
          <p:cNvPr id="2" name="Slide Number Placeholder 1"/>
          <p:cNvSpPr>
            <a:spLocks noGrp="1"/>
          </p:cNvSpPr>
          <p:nvPr>
            <p:ph type="sldNum" sz="quarter" idx="12"/>
          </p:nvPr>
        </p:nvSpPr>
        <p:spPr/>
        <p:txBody>
          <a:bodyPr/>
          <a:lstStyle/>
          <a:p>
            <a:fld id="{6113E31D-E2AB-40D1-8B51-AFA5AFEF393A}" type="slidenum">
              <a:rPr lang="en-US" smtClean="0"/>
              <a:t>11</a:t>
            </a:fld>
            <a:endParaRPr lang="en-US" dirty="0"/>
          </a:p>
        </p:txBody>
      </p:sp>
    </p:spTree>
    <p:extLst>
      <p:ext uri="{BB962C8B-B14F-4D97-AF65-F5344CB8AC3E}">
        <p14:creationId xmlns:p14="http://schemas.microsoft.com/office/powerpoint/2010/main" val="130041927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2"/>
          <p:cNvSpPr>
            <a:spLocks noGrp="1" noChangeArrowheads="1"/>
          </p:cNvSpPr>
          <p:nvPr>
            <p:ph type="title"/>
          </p:nvPr>
        </p:nvSpPr>
        <p:spPr/>
        <p:txBody>
          <a:bodyPr/>
          <a:lstStyle/>
          <a:p>
            <a:pPr eaLnBrk="1" hangingPunct="1"/>
            <a:r>
              <a:rPr lang="en-US" altLang="en-US" dirty="0" smtClean="0"/>
              <a:t>Footer</a:t>
            </a:r>
          </a:p>
        </p:txBody>
      </p:sp>
      <p:sp>
        <p:nvSpPr>
          <p:cNvPr id="14340" name="Rectangle 3"/>
          <p:cNvSpPr>
            <a:spLocks noGrp="1" noChangeArrowheads="1"/>
          </p:cNvSpPr>
          <p:nvPr>
            <p:ph type="body" idx="1"/>
          </p:nvPr>
        </p:nvSpPr>
        <p:spPr>
          <a:xfrm>
            <a:off x="914400" y="2057400"/>
            <a:ext cx="10363200" cy="4114800"/>
          </a:xfrm>
        </p:spPr>
        <p:txBody>
          <a:bodyPr/>
          <a:lstStyle/>
          <a:p>
            <a:pPr eaLnBrk="1" hangingPunct="1"/>
            <a:r>
              <a:rPr lang="en-US" altLang="en-US" smtClean="0"/>
              <a:t>Located at the bottom of the page, the footer usually contains copyright, contact, and legal information, as well as a few links to the main sections of the site.</a:t>
            </a:r>
          </a:p>
        </p:txBody>
      </p:sp>
      <p:sp>
        <p:nvSpPr>
          <p:cNvPr id="2" name="Slide Number Placeholder 1"/>
          <p:cNvSpPr>
            <a:spLocks noGrp="1"/>
          </p:cNvSpPr>
          <p:nvPr>
            <p:ph type="sldNum" sz="quarter" idx="12"/>
          </p:nvPr>
        </p:nvSpPr>
        <p:spPr/>
        <p:txBody>
          <a:bodyPr/>
          <a:lstStyle/>
          <a:p>
            <a:fld id="{6113E31D-E2AB-40D1-8B51-AFA5AFEF393A}" type="slidenum">
              <a:rPr lang="en-US" smtClean="0"/>
              <a:t>12</a:t>
            </a:fld>
            <a:endParaRPr lang="en-US" dirty="0"/>
          </a:p>
        </p:txBody>
      </p:sp>
    </p:spTree>
    <p:extLst>
      <p:ext uri="{BB962C8B-B14F-4D97-AF65-F5344CB8AC3E}">
        <p14:creationId xmlns:p14="http://schemas.microsoft.com/office/powerpoint/2010/main" val="264610652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Rectangle 2"/>
          <p:cNvSpPr>
            <a:spLocks noGrp="1" noChangeArrowheads="1"/>
          </p:cNvSpPr>
          <p:nvPr>
            <p:ph type="title"/>
          </p:nvPr>
        </p:nvSpPr>
        <p:spPr>
          <a:xfrm>
            <a:off x="1320800" y="838200"/>
            <a:ext cx="10390717" cy="1143000"/>
          </a:xfrm>
        </p:spPr>
        <p:txBody>
          <a:bodyPr>
            <a:normAutofit fontScale="90000"/>
          </a:bodyPr>
          <a:lstStyle/>
          <a:p>
            <a:pPr eaLnBrk="1" hangingPunct="1"/>
            <a:r>
              <a:rPr lang="en-US" altLang="en-US" sz="4000" dirty="0" smtClean="0"/>
              <a:t/>
            </a:r>
            <a:br>
              <a:rPr lang="en-US" altLang="en-US" sz="4000" dirty="0" smtClean="0"/>
            </a:br>
            <a:r>
              <a:rPr lang="en-US" altLang="en-US" sz="5300" dirty="0"/>
              <a:t>Whitespace</a:t>
            </a:r>
            <a:r>
              <a:rPr lang="en-US" altLang="en-US" sz="4000" dirty="0" smtClean="0"/>
              <a:t/>
            </a:r>
            <a:br>
              <a:rPr lang="en-US" altLang="en-US" sz="4000" dirty="0" smtClean="0"/>
            </a:br>
            <a:endParaRPr lang="en-US" altLang="en-US" sz="4000" dirty="0" smtClean="0"/>
          </a:p>
        </p:txBody>
      </p:sp>
      <p:sp>
        <p:nvSpPr>
          <p:cNvPr id="15364" name="Rectangle 3"/>
          <p:cNvSpPr>
            <a:spLocks noGrp="1" noChangeArrowheads="1"/>
          </p:cNvSpPr>
          <p:nvPr>
            <p:ph type="body" idx="1"/>
          </p:nvPr>
        </p:nvSpPr>
        <p:spPr>
          <a:xfrm>
            <a:off x="926124" y="1992923"/>
            <a:ext cx="10363200" cy="4114800"/>
          </a:xfrm>
        </p:spPr>
        <p:txBody>
          <a:bodyPr>
            <a:normAutofit/>
          </a:bodyPr>
          <a:lstStyle/>
          <a:p>
            <a:pPr eaLnBrk="1" hangingPunct="1"/>
            <a:r>
              <a:rPr lang="en-US" altLang="en-US" dirty="0" smtClean="0"/>
              <a:t>The graphic design term </a:t>
            </a:r>
            <a:r>
              <a:rPr lang="en-US" altLang="en-US" b="1" dirty="0" smtClean="0"/>
              <a:t>whitespace </a:t>
            </a:r>
            <a:r>
              <a:rPr lang="en-US" altLang="en-US" dirty="0" smtClean="0"/>
              <a:t>(or </a:t>
            </a:r>
            <a:r>
              <a:rPr lang="en-US" altLang="en-US" b="1" dirty="0" smtClean="0"/>
              <a:t>negative space</a:t>
            </a:r>
            <a:r>
              <a:rPr lang="en-US" altLang="en-US" dirty="0" smtClean="0"/>
              <a:t>) literally refers to any area of a page that’s not covered by type or illustrations. </a:t>
            </a:r>
          </a:p>
          <a:p>
            <a:pPr eaLnBrk="1" hangingPunct="1"/>
            <a:r>
              <a:rPr lang="en-US" altLang="en-US" dirty="0" smtClean="0"/>
              <a:t>While many novice web designers (and most clients) feel a need to fill every inch of a web page with photos, text, tables, and data, having empty space on a page is every bit as important as having content. </a:t>
            </a:r>
          </a:p>
          <a:p>
            <a:pPr eaLnBrk="1" hangingPunct="1"/>
            <a:r>
              <a:rPr lang="en-US" altLang="en-US" dirty="0" smtClean="0"/>
              <a:t>Without carefully planned whitespace, a design will feel closed in, like a crowded room.</a:t>
            </a:r>
          </a:p>
        </p:txBody>
      </p:sp>
      <p:sp>
        <p:nvSpPr>
          <p:cNvPr id="2" name="Slide Number Placeholder 1"/>
          <p:cNvSpPr>
            <a:spLocks noGrp="1"/>
          </p:cNvSpPr>
          <p:nvPr>
            <p:ph type="sldNum" sz="quarter" idx="12"/>
          </p:nvPr>
        </p:nvSpPr>
        <p:spPr/>
        <p:txBody>
          <a:bodyPr/>
          <a:lstStyle/>
          <a:p>
            <a:fld id="{6113E31D-E2AB-40D1-8B51-AFA5AFEF393A}" type="slidenum">
              <a:rPr lang="en-US" smtClean="0"/>
              <a:t>13</a:t>
            </a:fld>
            <a:endParaRPr lang="en-US" dirty="0"/>
          </a:p>
        </p:txBody>
      </p:sp>
    </p:spTree>
    <p:extLst>
      <p:ext uri="{BB962C8B-B14F-4D97-AF65-F5344CB8AC3E}">
        <p14:creationId xmlns:p14="http://schemas.microsoft.com/office/powerpoint/2010/main" val="89434243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2"/>
          <p:cNvSpPr>
            <a:spLocks noGrp="1" noChangeArrowheads="1"/>
          </p:cNvSpPr>
          <p:nvPr>
            <p:ph type="title"/>
          </p:nvPr>
        </p:nvSpPr>
        <p:spPr/>
        <p:txBody>
          <a:bodyPr/>
          <a:lstStyle/>
          <a:p>
            <a:pPr eaLnBrk="1" hangingPunct="1"/>
            <a:r>
              <a:rPr lang="en-US" altLang="en-US" dirty="0" smtClean="0"/>
              <a:t>Basic Web Design Concepts</a:t>
            </a:r>
          </a:p>
        </p:txBody>
      </p:sp>
      <p:sp>
        <p:nvSpPr>
          <p:cNvPr id="16388" name="Rectangle 3"/>
          <p:cNvSpPr>
            <a:spLocks noGrp="1" noChangeArrowheads="1"/>
          </p:cNvSpPr>
          <p:nvPr>
            <p:ph type="body" idx="1"/>
          </p:nvPr>
        </p:nvSpPr>
        <p:spPr>
          <a:xfrm>
            <a:off x="1117600" y="1981200"/>
            <a:ext cx="10363200" cy="4114800"/>
          </a:xfrm>
        </p:spPr>
        <p:txBody>
          <a:bodyPr/>
          <a:lstStyle/>
          <a:p>
            <a:pPr eaLnBrk="1" hangingPunct="1"/>
            <a:r>
              <a:rPr lang="en-US" altLang="en-US" smtClean="0"/>
              <a:t> There are several principles of design pertinent to the Web. Among them are </a:t>
            </a:r>
            <a:r>
              <a:rPr lang="en-US" altLang="en-US" b="1" smtClean="0"/>
              <a:t>proximity</a:t>
            </a:r>
            <a:r>
              <a:rPr lang="en-US" altLang="en-US" smtClean="0"/>
              <a:t>, </a:t>
            </a:r>
            <a:r>
              <a:rPr lang="en-US" altLang="en-US" b="1" smtClean="0"/>
              <a:t>alignment</a:t>
            </a:r>
            <a:r>
              <a:rPr lang="en-US" altLang="en-US" smtClean="0"/>
              <a:t>, </a:t>
            </a:r>
            <a:r>
              <a:rPr lang="en-US" altLang="en-US" b="1" smtClean="0"/>
              <a:t>repetition</a:t>
            </a:r>
            <a:r>
              <a:rPr lang="en-US" altLang="en-US" smtClean="0"/>
              <a:t>, and </a:t>
            </a:r>
            <a:r>
              <a:rPr lang="en-US" altLang="en-US" b="1" smtClean="0"/>
              <a:t>contrast</a:t>
            </a:r>
            <a:r>
              <a:rPr lang="en-US" altLang="en-US" smtClean="0"/>
              <a:t>. These four principles affect how Web pages are perceived.</a:t>
            </a:r>
          </a:p>
        </p:txBody>
      </p:sp>
      <p:sp>
        <p:nvSpPr>
          <p:cNvPr id="2" name="Slide Number Placeholder 1"/>
          <p:cNvSpPr>
            <a:spLocks noGrp="1"/>
          </p:cNvSpPr>
          <p:nvPr>
            <p:ph type="sldNum" sz="quarter" idx="12"/>
          </p:nvPr>
        </p:nvSpPr>
        <p:spPr/>
        <p:txBody>
          <a:bodyPr/>
          <a:lstStyle/>
          <a:p>
            <a:fld id="{6113E31D-E2AB-40D1-8B51-AFA5AFEF393A}" type="slidenum">
              <a:rPr lang="en-US" smtClean="0"/>
              <a:t>14</a:t>
            </a:fld>
            <a:endParaRPr lang="en-US" dirty="0"/>
          </a:p>
        </p:txBody>
      </p:sp>
    </p:spTree>
    <p:extLst>
      <p:ext uri="{BB962C8B-B14F-4D97-AF65-F5344CB8AC3E}">
        <p14:creationId xmlns:p14="http://schemas.microsoft.com/office/powerpoint/2010/main" val="343034184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Rectangle 2"/>
          <p:cNvSpPr>
            <a:spLocks noGrp="1" noChangeArrowheads="1"/>
          </p:cNvSpPr>
          <p:nvPr>
            <p:ph type="title"/>
          </p:nvPr>
        </p:nvSpPr>
        <p:spPr>
          <a:xfrm>
            <a:off x="1219200" y="603738"/>
            <a:ext cx="10390717" cy="1143000"/>
          </a:xfrm>
        </p:spPr>
        <p:txBody>
          <a:bodyPr>
            <a:normAutofit/>
          </a:bodyPr>
          <a:lstStyle/>
          <a:p>
            <a:pPr eaLnBrk="1" hangingPunct="1"/>
            <a:r>
              <a:rPr lang="en-US" altLang="en-US" dirty="0" smtClean="0"/>
              <a:t>Proximity</a:t>
            </a:r>
            <a:endParaRPr lang="en-US" altLang="en-US" sz="4000" dirty="0" smtClean="0"/>
          </a:p>
        </p:txBody>
      </p:sp>
      <p:sp>
        <p:nvSpPr>
          <p:cNvPr id="17412" name="Rectangle 3"/>
          <p:cNvSpPr>
            <a:spLocks noGrp="1" noChangeArrowheads="1"/>
          </p:cNvSpPr>
          <p:nvPr>
            <p:ph type="body" idx="1"/>
          </p:nvPr>
        </p:nvSpPr>
        <p:spPr>
          <a:xfrm>
            <a:off x="1117600" y="1981200"/>
            <a:ext cx="10363200" cy="4114800"/>
          </a:xfrm>
        </p:spPr>
        <p:txBody>
          <a:bodyPr/>
          <a:lstStyle/>
          <a:p>
            <a:pPr eaLnBrk="1" hangingPunct="1"/>
            <a:r>
              <a:rPr lang="en-US" altLang="en-US" smtClean="0"/>
              <a:t>Proximity refers to the distance between elements on a Web page and how the elements relate to one another. These elements include text, navigation, headings, and so on. </a:t>
            </a:r>
          </a:p>
          <a:p>
            <a:pPr eaLnBrk="1" hangingPunct="1"/>
            <a:r>
              <a:rPr lang="en-US" altLang="en-US" smtClean="0"/>
              <a:t>Generally speaking, elements that are close together appear to have a stronger relationship than elements that farther apart.</a:t>
            </a:r>
          </a:p>
        </p:txBody>
      </p:sp>
      <p:sp>
        <p:nvSpPr>
          <p:cNvPr id="2" name="Slide Number Placeholder 1"/>
          <p:cNvSpPr>
            <a:spLocks noGrp="1"/>
          </p:cNvSpPr>
          <p:nvPr>
            <p:ph type="sldNum" sz="quarter" idx="12"/>
          </p:nvPr>
        </p:nvSpPr>
        <p:spPr/>
        <p:txBody>
          <a:bodyPr/>
          <a:lstStyle/>
          <a:p>
            <a:fld id="{6113E31D-E2AB-40D1-8B51-AFA5AFEF393A}" type="slidenum">
              <a:rPr lang="en-US" smtClean="0"/>
              <a:t>15</a:t>
            </a:fld>
            <a:endParaRPr lang="en-US" dirty="0"/>
          </a:p>
        </p:txBody>
      </p:sp>
    </p:spTree>
    <p:extLst>
      <p:ext uri="{BB962C8B-B14F-4D97-AF65-F5344CB8AC3E}">
        <p14:creationId xmlns:p14="http://schemas.microsoft.com/office/powerpoint/2010/main" val="60095473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2"/>
          <p:cNvSpPr>
            <a:spLocks noGrp="1" noChangeArrowheads="1"/>
          </p:cNvSpPr>
          <p:nvPr>
            <p:ph type="title"/>
          </p:nvPr>
        </p:nvSpPr>
        <p:spPr/>
        <p:txBody>
          <a:bodyPr/>
          <a:lstStyle/>
          <a:p>
            <a:r>
              <a:rPr lang="en-US" altLang="en-US" dirty="0"/>
              <a:t>Proximity</a:t>
            </a:r>
            <a:endParaRPr lang="en-US" altLang="en-US" dirty="0" smtClean="0"/>
          </a:p>
        </p:txBody>
      </p:sp>
      <p:pic>
        <p:nvPicPr>
          <p:cNvPr id="18436" name="Picture 4"/>
          <p:cNvPicPr>
            <a:picLocks noGrp="1" noChangeAspect="1" noChangeArrowheads="1"/>
          </p:cNvPicPr>
          <p:nvPr>
            <p:ph type="body" idx="1"/>
          </p:nvPr>
        </p:nvPicPr>
        <p:blipFill>
          <a:blip r:embed="rId2">
            <a:extLst>
              <a:ext uri="{28A0092B-C50C-407E-A947-70E740481C1C}">
                <a14:useLocalDpi xmlns:a14="http://schemas.microsoft.com/office/drawing/2010/main" val="0"/>
              </a:ext>
            </a:extLst>
          </a:blip>
          <a:srcRect/>
          <a:stretch>
            <a:fillRect/>
          </a:stretch>
        </p:blipFill>
        <p:spPr>
          <a:xfrm>
            <a:off x="1117600" y="1981200"/>
            <a:ext cx="10303933" cy="4114800"/>
          </a:xfrm>
          <a:noFill/>
        </p:spPr>
      </p:pic>
      <p:sp>
        <p:nvSpPr>
          <p:cNvPr id="2" name="Slide Number Placeholder 1"/>
          <p:cNvSpPr>
            <a:spLocks noGrp="1"/>
          </p:cNvSpPr>
          <p:nvPr>
            <p:ph type="sldNum" sz="quarter" idx="12"/>
          </p:nvPr>
        </p:nvSpPr>
        <p:spPr/>
        <p:txBody>
          <a:bodyPr/>
          <a:lstStyle/>
          <a:p>
            <a:fld id="{6113E31D-E2AB-40D1-8B51-AFA5AFEF393A}" type="slidenum">
              <a:rPr lang="en-US" smtClean="0"/>
              <a:t>16</a:t>
            </a:fld>
            <a:endParaRPr lang="en-US" dirty="0"/>
          </a:p>
        </p:txBody>
      </p:sp>
    </p:spTree>
    <p:extLst>
      <p:ext uri="{BB962C8B-B14F-4D97-AF65-F5344CB8AC3E}">
        <p14:creationId xmlns:p14="http://schemas.microsoft.com/office/powerpoint/2010/main" val="359509297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Rectangle 2"/>
          <p:cNvSpPr>
            <a:spLocks noGrp="1" noChangeArrowheads="1"/>
          </p:cNvSpPr>
          <p:nvPr>
            <p:ph type="title"/>
          </p:nvPr>
        </p:nvSpPr>
        <p:spPr/>
        <p:txBody>
          <a:bodyPr/>
          <a:lstStyle/>
          <a:p>
            <a:r>
              <a:rPr lang="en-US" altLang="en-US" dirty="0"/>
              <a:t>Proximity</a:t>
            </a:r>
            <a:endParaRPr lang="en-US" altLang="en-US" dirty="0" smtClean="0"/>
          </a:p>
        </p:txBody>
      </p:sp>
      <p:sp>
        <p:nvSpPr>
          <p:cNvPr id="19460" name="Rectangle 3"/>
          <p:cNvSpPr>
            <a:spLocks noGrp="1" noChangeArrowheads="1"/>
          </p:cNvSpPr>
          <p:nvPr>
            <p:ph type="body" idx="1"/>
          </p:nvPr>
        </p:nvSpPr>
        <p:spPr>
          <a:xfrm>
            <a:off x="914400" y="1969477"/>
            <a:ext cx="10363200" cy="4114800"/>
          </a:xfrm>
        </p:spPr>
        <p:txBody>
          <a:bodyPr>
            <a:normAutofit/>
          </a:bodyPr>
          <a:lstStyle/>
          <a:p>
            <a:pPr eaLnBrk="1" hangingPunct="1">
              <a:lnSpc>
                <a:spcPct val="80000"/>
              </a:lnSpc>
            </a:pPr>
            <a:r>
              <a:rPr lang="en-US" altLang="en-US" dirty="0" smtClean="0"/>
              <a:t>If you look at the two columns of text in previous slide, you’ll notice that they look very similar. </a:t>
            </a:r>
          </a:p>
          <a:p>
            <a:pPr eaLnBrk="1" hangingPunct="1">
              <a:lnSpc>
                <a:spcPct val="80000"/>
              </a:lnSpc>
            </a:pPr>
            <a:r>
              <a:rPr lang="en-US" altLang="en-US" dirty="0" smtClean="0"/>
              <a:t>The only difference is in the placement of the headings. </a:t>
            </a:r>
          </a:p>
          <a:p>
            <a:pPr eaLnBrk="1" hangingPunct="1">
              <a:lnSpc>
                <a:spcPct val="80000"/>
              </a:lnSpc>
            </a:pPr>
            <a:r>
              <a:rPr lang="en-US" altLang="en-US" dirty="0" smtClean="0"/>
              <a:t>In the column on the left, the word “</a:t>
            </a:r>
            <a:r>
              <a:rPr lang="en-US" altLang="en-US" b="1" dirty="0" err="1" smtClean="0"/>
              <a:t>Unkgnome</a:t>
            </a:r>
            <a:r>
              <a:rPr lang="en-US" altLang="en-US" dirty="0" smtClean="0"/>
              <a:t>” is </a:t>
            </a:r>
            <a:r>
              <a:rPr lang="en-US" altLang="en-US" dirty="0" err="1" smtClean="0"/>
              <a:t>equi</a:t>
            </a:r>
            <a:r>
              <a:rPr lang="en-US" altLang="en-US" dirty="0" smtClean="0"/>
              <a:t>-distant from the top and bottom paragraphs. This results in a heading that looks more like a separator than a heading for the next paragraph. </a:t>
            </a:r>
          </a:p>
          <a:p>
            <a:pPr eaLnBrk="1" hangingPunct="1">
              <a:lnSpc>
                <a:spcPct val="80000"/>
              </a:lnSpc>
            </a:pPr>
            <a:r>
              <a:rPr lang="en-US" altLang="en-US" dirty="0" smtClean="0"/>
              <a:t>In the second column, the “</a:t>
            </a:r>
            <a:r>
              <a:rPr lang="en-US" altLang="en-US" b="1" dirty="0" err="1" smtClean="0"/>
              <a:t>Gnomenclature</a:t>
            </a:r>
            <a:r>
              <a:rPr lang="en-US" altLang="en-US" dirty="0" smtClean="0"/>
              <a:t>” heading is placed closer to the paragraph that follows it. In accordance with the rules of proximity, this heading appears to belong to that block of text.</a:t>
            </a:r>
          </a:p>
        </p:txBody>
      </p:sp>
      <p:sp>
        <p:nvSpPr>
          <p:cNvPr id="2" name="Slide Number Placeholder 1"/>
          <p:cNvSpPr>
            <a:spLocks noGrp="1"/>
          </p:cNvSpPr>
          <p:nvPr>
            <p:ph type="sldNum" sz="quarter" idx="12"/>
          </p:nvPr>
        </p:nvSpPr>
        <p:spPr/>
        <p:txBody>
          <a:bodyPr/>
          <a:lstStyle/>
          <a:p>
            <a:fld id="{6113E31D-E2AB-40D1-8B51-AFA5AFEF393A}" type="slidenum">
              <a:rPr lang="en-US" smtClean="0"/>
              <a:t>17</a:t>
            </a:fld>
            <a:endParaRPr lang="en-US" dirty="0"/>
          </a:p>
        </p:txBody>
      </p:sp>
    </p:spTree>
    <p:extLst>
      <p:ext uri="{BB962C8B-B14F-4D97-AF65-F5344CB8AC3E}">
        <p14:creationId xmlns:p14="http://schemas.microsoft.com/office/powerpoint/2010/main" val="407955264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2"/>
          <p:cNvSpPr>
            <a:spLocks noGrp="1" noChangeArrowheads="1"/>
          </p:cNvSpPr>
          <p:nvPr>
            <p:ph type="title"/>
          </p:nvPr>
        </p:nvSpPr>
        <p:spPr/>
        <p:txBody>
          <a:bodyPr>
            <a:normAutofit/>
          </a:bodyPr>
          <a:lstStyle/>
          <a:p>
            <a:pPr eaLnBrk="1" hangingPunct="1">
              <a:lnSpc>
                <a:spcPct val="80000"/>
              </a:lnSpc>
            </a:pPr>
            <a:r>
              <a:rPr lang="en-US" altLang="en-US" sz="4000" dirty="0"/>
              <a:t>Example of Odd spacing </a:t>
            </a:r>
            <a:r>
              <a:rPr lang="en-US" altLang="en-US" sz="4000" dirty="0"/>
              <a:t>that</a:t>
            </a:r>
            <a:r>
              <a:rPr lang="en-US" altLang="en-US" sz="4000" dirty="0"/>
              <a:t> causes the weak layout of an illustration </a:t>
            </a:r>
          </a:p>
        </p:txBody>
      </p:sp>
      <p:pic>
        <p:nvPicPr>
          <p:cNvPr id="20485" name="Picture 4" descr="weakp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6400" y="2286001"/>
            <a:ext cx="6502400" cy="350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31" name="Oval 11"/>
          <p:cNvSpPr>
            <a:spLocks noChangeArrowheads="1"/>
          </p:cNvSpPr>
          <p:nvPr/>
        </p:nvSpPr>
        <p:spPr bwMode="auto">
          <a:xfrm>
            <a:off x="1828800" y="2514600"/>
            <a:ext cx="4572000" cy="1219200"/>
          </a:xfrm>
          <a:prstGeom prst="ellipse">
            <a:avLst/>
          </a:prstGeom>
          <a:noFill/>
          <a:ln w="25400" cap="rnd">
            <a:solidFill>
              <a:srgbClr val="993300"/>
            </a:solidFill>
            <a:prstDash val="sysDot"/>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IE" altLang="en-US"/>
          </a:p>
        </p:txBody>
      </p:sp>
      <p:sp>
        <p:nvSpPr>
          <p:cNvPr id="30732" name="Oval 12"/>
          <p:cNvSpPr>
            <a:spLocks noChangeArrowheads="1"/>
          </p:cNvSpPr>
          <p:nvPr/>
        </p:nvSpPr>
        <p:spPr bwMode="auto">
          <a:xfrm>
            <a:off x="5181600" y="3429000"/>
            <a:ext cx="1727200" cy="2057400"/>
          </a:xfrm>
          <a:prstGeom prst="ellipse">
            <a:avLst/>
          </a:prstGeom>
          <a:noFill/>
          <a:ln w="25400" cap="rnd">
            <a:solidFill>
              <a:srgbClr val="993300"/>
            </a:solidFill>
            <a:prstDash val="sysDot"/>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IE" altLang="en-US"/>
          </a:p>
        </p:txBody>
      </p:sp>
      <p:sp>
        <p:nvSpPr>
          <p:cNvPr id="30733" name="Oval 13"/>
          <p:cNvSpPr>
            <a:spLocks noChangeArrowheads="1"/>
          </p:cNvSpPr>
          <p:nvPr/>
        </p:nvSpPr>
        <p:spPr bwMode="auto">
          <a:xfrm>
            <a:off x="2336800" y="3733800"/>
            <a:ext cx="3048000" cy="1219200"/>
          </a:xfrm>
          <a:prstGeom prst="ellipse">
            <a:avLst/>
          </a:prstGeom>
          <a:noFill/>
          <a:ln w="25400" cap="rnd">
            <a:solidFill>
              <a:srgbClr val="993300"/>
            </a:solidFill>
            <a:prstDash val="sysDot"/>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IE" altLang="en-US"/>
          </a:p>
        </p:txBody>
      </p:sp>
      <p:sp>
        <p:nvSpPr>
          <p:cNvPr id="30734" name="Oval 14"/>
          <p:cNvSpPr>
            <a:spLocks noChangeArrowheads="1"/>
          </p:cNvSpPr>
          <p:nvPr/>
        </p:nvSpPr>
        <p:spPr bwMode="auto">
          <a:xfrm>
            <a:off x="2235200" y="5181600"/>
            <a:ext cx="2133600" cy="457200"/>
          </a:xfrm>
          <a:prstGeom prst="ellipse">
            <a:avLst/>
          </a:prstGeom>
          <a:noFill/>
          <a:ln w="25400" cap="rnd">
            <a:solidFill>
              <a:srgbClr val="993300"/>
            </a:solidFill>
            <a:prstDash val="sysDot"/>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IE" altLang="en-US"/>
          </a:p>
        </p:txBody>
      </p:sp>
      <p:sp>
        <p:nvSpPr>
          <p:cNvPr id="30735" name="Text Box 15"/>
          <p:cNvSpPr txBox="1">
            <a:spLocks noChangeArrowheads="1"/>
          </p:cNvSpPr>
          <p:nvPr/>
        </p:nvSpPr>
        <p:spPr bwMode="auto">
          <a:xfrm>
            <a:off x="812800" y="5853113"/>
            <a:ext cx="52324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altLang="en-US" sz="1200" dirty="0">
                <a:latin typeface="Comic Sans MS" pitchFamily="66" charset="0"/>
              </a:rPr>
              <a:t>The bottom line which reads, "Call or e-mail us for a catalog" is so far down on the page that it looks almost as a throwaway line.</a:t>
            </a:r>
            <a:r>
              <a:rPr lang="en-US" altLang="en-US" sz="1200" dirty="0"/>
              <a:t> </a:t>
            </a:r>
          </a:p>
        </p:txBody>
      </p:sp>
      <p:sp>
        <p:nvSpPr>
          <p:cNvPr id="30736" name="Text Box 16"/>
          <p:cNvSpPr txBox="1">
            <a:spLocks noChangeArrowheads="1"/>
          </p:cNvSpPr>
          <p:nvPr/>
        </p:nvSpPr>
        <p:spPr bwMode="auto">
          <a:xfrm>
            <a:off x="7010400" y="5105401"/>
            <a:ext cx="5181600"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IE" altLang="en-US" sz="1200">
                <a:latin typeface="Comic Sans MS" pitchFamily="66" charset="0"/>
              </a:rPr>
              <a:t>This is a very strong photograph with lots of visual Interest. However, the overall strength of the photo is decreased because the caption below it is too far away. </a:t>
            </a:r>
          </a:p>
          <a:p>
            <a:pPr eaLnBrk="1" hangingPunct="1"/>
            <a:r>
              <a:rPr lang="en-IE" altLang="en-US" sz="1200">
                <a:latin typeface="Comic Sans MS" pitchFamily="66" charset="0"/>
              </a:rPr>
              <a:t>When the images and captions are close together the strength of both are increased. The 2 elements combine to make a stronger statement.</a:t>
            </a:r>
          </a:p>
          <a:p>
            <a:pPr eaLnBrk="1" hangingPunct="1"/>
            <a:endParaRPr lang="en-US" altLang="en-US" sz="1200">
              <a:latin typeface="Comic Sans MS" pitchFamily="66" charset="0"/>
            </a:endParaRPr>
          </a:p>
        </p:txBody>
      </p:sp>
      <p:sp>
        <p:nvSpPr>
          <p:cNvPr id="30737" name="Text Box 17"/>
          <p:cNvSpPr txBox="1">
            <a:spLocks noChangeArrowheads="1"/>
          </p:cNvSpPr>
          <p:nvPr/>
        </p:nvSpPr>
        <p:spPr bwMode="auto">
          <a:xfrm>
            <a:off x="7010400" y="1905001"/>
            <a:ext cx="4876800"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IE" altLang="en-US" sz="1200">
                <a:latin typeface="Comic Sans MS" pitchFamily="66" charset="0"/>
              </a:rPr>
              <a:t>Because these 2 lines of the header are so far apart, it seems almost as if they do not belong together.</a:t>
            </a:r>
            <a:br>
              <a:rPr lang="en-IE" altLang="en-US" sz="1200">
                <a:latin typeface="Comic Sans MS" pitchFamily="66" charset="0"/>
              </a:rPr>
            </a:br>
            <a:r>
              <a:rPr lang="en-IE" altLang="en-US" sz="1200">
                <a:latin typeface="Comic Sans MS" pitchFamily="66" charset="0"/>
              </a:rPr>
              <a:t>But the message of the header is supposed to be that the International Camera Rental Service provides photographic supplies worldwide. </a:t>
            </a:r>
          </a:p>
          <a:p>
            <a:pPr eaLnBrk="1" hangingPunct="1"/>
            <a:r>
              <a:rPr lang="en-IE" altLang="en-US" sz="1200">
                <a:latin typeface="Comic Sans MS" pitchFamily="66" charset="0"/>
              </a:rPr>
              <a:t>This message is not as powerful as it could be because of the wide spacing.</a:t>
            </a:r>
            <a:r>
              <a:rPr lang="en-IE" altLang="en-US" sz="1200"/>
              <a:t> </a:t>
            </a:r>
            <a:endParaRPr lang="en-US" altLang="en-US" sz="1200"/>
          </a:p>
        </p:txBody>
      </p:sp>
      <p:sp>
        <p:nvSpPr>
          <p:cNvPr id="30738" name="Text Box 18"/>
          <p:cNvSpPr txBox="1">
            <a:spLocks noChangeArrowheads="1"/>
          </p:cNvSpPr>
          <p:nvPr/>
        </p:nvSpPr>
        <p:spPr bwMode="auto">
          <a:xfrm>
            <a:off x="7112000" y="3657600"/>
            <a:ext cx="477520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IE" altLang="en-US" sz="1200">
                <a:latin typeface="Comic Sans MS" pitchFamily="66" charset="0"/>
              </a:rPr>
              <a:t>The text should move to the left. The current position of the text causes the page to look imbalanced. Positioning the text near the photo gives the impression that it refers to the photo, which it does not.</a:t>
            </a:r>
            <a:endParaRPr lang="en-US" altLang="en-US" sz="1200">
              <a:latin typeface="Comic Sans MS" pitchFamily="66" charset="0"/>
            </a:endParaRPr>
          </a:p>
        </p:txBody>
      </p:sp>
      <p:sp>
        <p:nvSpPr>
          <p:cNvPr id="2" name="Slide Number Placeholder 1"/>
          <p:cNvSpPr>
            <a:spLocks noGrp="1"/>
          </p:cNvSpPr>
          <p:nvPr>
            <p:ph type="sldNum" sz="quarter" idx="12"/>
          </p:nvPr>
        </p:nvSpPr>
        <p:spPr/>
        <p:txBody>
          <a:bodyPr/>
          <a:lstStyle/>
          <a:p>
            <a:fld id="{6113E31D-E2AB-40D1-8B51-AFA5AFEF393A}" type="slidenum">
              <a:rPr lang="en-US" smtClean="0"/>
              <a:t>18</a:t>
            </a:fld>
            <a:endParaRPr lang="en-US" dirty="0"/>
          </a:p>
        </p:txBody>
      </p:sp>
    </p:spTree>
    <p:extLst>
      <p:ext uri="{BB962C8B-B14F-4D97-AF65-F5344CB8AC3E}">
        <p14:creationId xmlns:p14="http://schemas.microsoft.com/office/powerpoint/2010/main" val="250255036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30737"/>
                                        </p:tgtEl>
                                        <p:attrNameLst>
                                          <p:attrName>style.visibility</p:attrName>
                                        </p:attrNameLst>
                                      </p:cBhvr>
                                      <p:to>
                                        <p:strVal val="visible"/>
                                      </p:to>
                                    </p:set>
                                    <p:anim calcmode="lin" valueType="num">
                                      <p:cBhvr>
                                        <p:cTn id="7" dur="1000" fill="hold"/>
                                        <p:tgtEl>
                                          <p:spTgt spid="30737"/>
                                        </p:tgtEl>
                                        <p:attrNameLst>
                                          <p:attrName>ppt_w</p:attrName>
                                        </p:attrNameLst>
                                      </p:cBhvr>
                                      <p:tavLst>
                                        <p:tav tm="0">
                                          <p:val>
                                            <p:strVal val="#ppt_w*0.70"/>
                                          </p:val>
                                        </p:tav>
                                        <p:tav tm="100000">
                                          <p:val>
                                            <p:strVal val="#ppt_w"/>
                                          </p:val>
                                        </p:tav>
                                      </p:tavLst>
                                    </p:anim>
                                    <p:anim calcmode="lin" valueType="num">
                                      <p:cBhvr>
                                        <p:cTn id="8" dur="1000" fill="hold"/>
                                        <p:tgtEl>
                                          <p:spTgt spid="30737"/>
                                        </p:tgtEl>
                                        <p:attrNameLst>
                                          <p:attrName>ppt_h</p:attrName>
                                        </p:attrNameLst>
                                      </p:cBhvr>
                                      <p:tavLst>
                                        <p:tav tm="0">
                                          <p:val>
                                            <p:strVal val="#ppt_h"/>
                                          </p:val>
                                        </p:tav>
                                        <p:tav tm="100000">
                                          <p:val>
                                            <p:strVal val="#ppt_h"/>
                                          </p:val>
                                        </p:tav>
                                      </p:tavLst>
                                    </p:anim>
                                    <p:animEffect transition="in" filter="fade">
                                      <p:cBhvr>
                                        <p:cTn id="9" dur="1000"/>
                                        <p:tgtEl>
                                          <p:spTgt spid="30737"/>
                                        </p:tgtEl>
                                      </p:cBhvr>
                                    </p:animEffect>
                                  </p:childTnLst>
                                </p:cTn>
                              </p:par>
                              <p:par>
                                <p:cTn id="10" presetID="55" presetClass="entr" presetSubtype="0" fill="hold" grpId="0" nodeType="withEffect">
                                  <p:stCondLst>
                                    <p:cond delay="0"/>
                                  </p:stCondLst>
                                  <p:childTnLst>
                                    <p:set>
                                      <p:cBhvr>
                                        <p:cTn id="11" dur="1" fill="hold">
                                          <p:stCondLst>
                                            <p:cond delay="0"/>
                                          </p:stCondLst>
                                        </p:cTn>
                                        <p:tgtEl>
                                          <p:spTgt spid="30731"/>
                                        </p:tgtEl>
                                        <p:attrNameLst>
                                          <p:attrName>style.visibility</p:attrName>
                                        </p:attrNameLst>
                                      </p:cBhvr>
                                      <p:to>
                                        <p:strVal val="visible"/>
                                      </p:to>
                                    </p:set>
                                    <p:anim calcmode="lin" valueType="num">
                                      <p:cBhvr>
                                        <p:cTn id="12" dur="1000" fill="hold"/>
                                        <p:tgtEl>
                                          <p:spTgt spid="30731"/>
                                        </p:tgtEl>
                                        <p:attrNameLst>
                                          <p:attrName>ppt_w</p:attrName>
                                        </p:attrNameLst>
                                      </p:cBhvr>
                                      <p:tavLst>
                                        <p:tav tm="0">
                                          <p:val>
                                            <p:strVal val="#ppt_w*0.70"/>
                                          </p:val>
                                        </p:tav>
                                        <p:tav tm="100000">
                                          <p:val>
                                            <p:strVal val="#ppt_w"/>
                                          </p:val>
                                        </p:tav>
                                      </p:tavLst>
                                    </p:anim>
                                    <p:anim calcmode="lin" valueType="num">
                                      <p:cBhvr>
                                        <p:cTn id="13" dur="1000" fill="hold"/>
                                        <p:tgtEl>
                                          <p:spTgt spid="30731"/>
                                        </p:tgtEl>
                                        <p:attrNameLst>
                                          <p:attrName>ppt_h</p:attrName>
                                        </p:attrNameLst>
                                      </p:cBhvr>
                                      <p:tavLst>
                                        <p:tav tm="0">
                                          <p:val>
                                            <p:strVal val="#ppt_h"/>
                                          </p:val>
                                        </p:tav>
                                        <p:tav tm="100000">
                                          <p:val>
                                            <p:strVal val="#ppt_h"/>
                                          </p:val>
                                        </p:tav>
                                      </p:tavLst>
                                    </p:anim>
                                    <p:animEffect transition="in" filter="fade">
                                      <p:cBhvr>
                                        <p:cTn id="14" dur="1000"/>
                                        <p:tgtEl>
                                          <p:spTgt spid="30731"/>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8" presetClass="entr" presetSubtype="16" fill="hold" grpId="0" nodeType="clickEffect">
                                  <p:stCondLst>
                                    <p:cond delay="0"/>
                                  </p:stCondLst>
                                  <p:childTnLst>
                                    <p:set>
                                      <p:cBhvr>
                                        <p:cTn id="18" dur="1" fill="hold">
                                          <p:stCondLst>
                                            <p:cond delay="0"/>
                                          </p:stCondLst>
                                        </p:cTn>
                                        <p:tgtEl>
                                          <p:spTgt spid="30738"/>
                                        </p:tgtEl>
                                        <p:attrNameLst>
                                          <p:attrName>style.visibility</p:attrName>
                                        </p:attrNameLst>
                                      </p:cBhvr>
                                      <p:to>
                                        <p:strVal val="visible"/>
                                      </p:to>
                                    </p:set>
                                    <p:animEffect transition="in" filter="diamond(in)">
                                      <p:cBhvr>
                                        <p:cTn id="19" dur="2000"/>
                                        <p:tgtEl>
                                          <p:spTgt spid="30738"/>
                                        </p:tgtEl>
                                      </p:cBhvr>
                                    </p:animEffect>
                                  </p:childTnLst>
                                </p:cTn>
                              </p:par>
                              <p:par>
                                <p:cTn id="20" presetID="8" presetClass="entr" presetSubtype="16" fill="hold" grpId="0" nodeType="withEffect">
                                  <p:stCondLst>
                                    <p:cond delay="0"/>
                                  </p:stCondLst>
                                  <p:childTnLst>
                                    <p:set>
                                      <p:cBhvr>
                                        <p:cTn id="21" dur="1" fill="hold">
                                          <p:stCondLst>
                                            <p:cond delay="0"/>
                                          </p:stCondLst>
                                        </p:cTn>
                                        <p:tgtEl>
                                          <p:spTgt spid="30733"/>
                                        </p:tgtEl>
                                        <p:attrNameLst>
                                          <p:attrName>style.visibility</p:attrName>
                                        </p:attrNameLst>
                                      </p:cBhvr>
                                      <p:to>
                                        <p:strVal val="visible"/>
                                      </p:to>
                                    </p:set>
                                    <p:animEffect transition="in" filter="diamond(in)">
                                      <p:cBhvr>
                                        <p:cTn id="22" dur="2000"/>
                                        <p:tgtEl>
                                          <p:spTgt spid="30733"/>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8" presetClass="entr" presetSubtype="16" fill="hold" grpId="0" nodeType="clickEffect">
                                  <p:stCondLst>
                                    <p:cond delay="0"/>
                                  </p:stCondLst>
                                  <p:childTnLst>
                                    <p:set>
                                      <p:cBhvr>
                                        <p:cTn id="26" dur="1" fill="hold">
                                          <p:stCondLst>
                                            <p:cond delay="0"/>
                                          </p:stCondLst>
                                        </p:cTn>
                                        <p:tgtEl>
                                          <p:spTgt spid="30736"/>
                                        </p:tgtEl>
                                        <p:attrNameLst>
                                          <p:attrName>style.visibility</p:attrName>
                                        </p:attrNameLst>
                                      </p:cBhvr>
                                      <p:to>
                                        <p:strVal val="visible"/>
                                      </p:to>
                                    </p:set>
                                    <p:animEffect transition="in" filter="diamond(in)">
                                      <p:cBhvr>
                                        <p:cTn id="27" dur="2000"/>
                                        <p:tgtEl>
                                          <p:spTgt spid="30736"/>
                                        </p:tgtEl>
                                      </p:cBhvr>
                                    </p:animEffect>
                                  </p:childTnLst>
                                </p:cTn>
                              </p:par>
                              <p:par>
                                <p:cTn id="28" presetID="8" presetClass="entr" presetSubtype="16" fill="hold" grpId="0" nodeType="withEffect">
                                  <p:stCondLst>
                                    <p:cond delay="0"/>
                                  </p:stCondLst>
                                  <p:childTnLst>
                                    <p:set>
                                      <p:cBhvr>
                                        <p:cTn id="29" dur="1" fill="hold">
                                          <p:stCondLst>
                                            <p:cond delay="0"/>
                                          </p:stCondLst>
                                        </p:cTn>
                                        <p:tgtEl>
                                          <p:spTgt spid="30732"/>
                                        </p:tgtEl>
                                        <p:attrNameLst>
                                          <p:attrName>style.visibility</p:attrName>
                                        </p:attrNameLst>
                                      </p:cBhvr>
                                      <p:to>
                                        <p:strVal val="visible"/>
                                      </p:to>
                                    </p:set>
                                    <p:animEffect transition="in" filter="diamond(in)">
                                      <p:cBhvr>
                                        <p:cTn id="30" dur="2000"/>
                                        <p:tgtEl>
                                          <p:spTgt spid="30732"/>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17" presetClass="entr" presetSubtype="10" fill="hold" grpId="0" nodeType="clickEffect">
                                  <p:stCondLst>
                                    <p:cond delay="0"/>
                                  </p:stCondLst>
                                  <p:childTnLst>
                                    <p:set>
                                      <p:cBhvr>
                                        <p:cTn id="34" dur="1" fill="hold">
                                          <p:stCondLst>
                                            <p:cond delay="0"/>
                                          </p:stCondLst>
                                        </p:cTn>
                                        <p:tgtEl>
                                          <p:spTgt spid="30734"/>
                                        </p:tgtEl>
                                        <p:attrNameLst>
                                          <p:attrName>style.visibility</p:attrName>
                                        </p:attrNameLst>
                                      </p:cBhvr>
                                      <p:to>
                                        <p:strVal val="visible"/>
                                      </p:to>
                                    </p:set>
                                    <p:anim calcmode="lin" valueType="num">
                                      <p:cBhvr>
                                        <p:cTn id="35" dur="500" fill="hold"/>
                                        <p:tgtEl>
                                          <p:spTgt spid="30734"/>
                                        </p:tgtEl>
                                        <p:attrNameLst>
                                          <p:attrName>ppt_w</p:attrName>
                                        </p:attrNameLst>
                                      </p:cBhvr>
                                      <p:tavLst>
                                        <p:tav tm="0">
                                          <p:val>
                                            <p:fltVal val="0"/>
                                          </p:val>
                                        </p:tav>
                                        <p:tav tm="100000">
                                          <p:val>
                                            <p:strVal val="#ppt_w"/>
                                          </p:val>
                                        </p:tav>
                                      </p:tavLst>
                                    </p:anim>
                                    <p:anim calcmode="lin" valueType="num">
                                      <p:cBhvr>
                                        <p:cTn id="36" dur="500" fill="hold"/>
                                        <p:tgtEl>
                                          <p:spTgt spid="30734"/>
                                        </p:tgtEl>
                                        <p:attrNameLst>
                                          <p:attrName>ppt_h</p:attrName>
                                        </p:attrNameLst>
                                      </p:cBhvr>
                                      <p:tavLst>
                                        <p:tav tm="0">
                                          <p:val>
                                            <p:strVal val="#ppt_h"/>
                                          </p:val>
                                        </p:tav>
                                        <p:tav tm="100000">
                                          <p:val>
                                            <p:strVal val="#ppt_h"/>
                                          </p:val>
                                        </p:tav>
                                      </p:tavLst>
                                    </p:anim>
                                  </p:childTnLst>
                                </p:cTn>
                              </p:par>
                              <p:par>
                                <p:cTn id="37" presetID="17" presetClass="entr" presetSubtype="10" fill="hold" grpId="0" nodeType="withEffect">
                                  <p:stCondLst>
                                    <p:cond delay="0"/>
                                  </p:stCondLst>
                                  <p:childTnLst>
                                    <p:set>
                                      <p:cBhvr>
                                        <p:cTn id="38" dur="1" fill="hold">
                                          <p:stCondLst>
                                            <p:cond delay="0"/>
                                          </p:stCondLst>
                                        </p:cTn>
                                        <p:tgtEl>
                                          <p:spTgt spid="30735"/>
                                        </p:tgtEl>
                                        <p:attrNameLst>
                                          <p:attrName>style.visibility</p:attrName>
                                        </p:attrNameLst>
                                      </p:cBhvr>
                                      <p:to>
                                        <p:strVal val="visible"/>
                                      </p:to>
                                    </p:set>
                                    <p:anim calcmode="lin" valueType="num">
                                      <p:cBhvr>
                                        <p:cTn id="39" dur="500" fill="hold"/>
                                        <p:tgtEl>
                                          <p:spTgt spid="30735"/>
                                        </p:tgtEl>
                                        <p:attrNameLst>
                                          <p:attrName>ppt_w</p:attrName>
                                        </p:attrNameLst>
                                      </p:cBhvr>
                                      <p:tavLst>
                                        <p:tav tm="0">
                                          <p:val>
                                            <p:fltVal val="0"/>
                                          </p:val>
                                        </p:tav>
                                        <p:tav tm="100000">
                                          <p:val>
                                            <p:strVal val="#ppt_w"/>
                                          </p:val>
                                        </p:tav>
                                      </p:tavLst>
                                    </p:anim>
                                    <p:anim calcmode="lin" valueType="num">
                                      <p:cBhvr>
                                        <p:cTn id="40" dur="500" fill="hold"/>
                                        <p:tgtEl>
                                          <p:spTgt spid="30735"/>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31" grpId="0" animBg="1"/>
      <p:bldP spid="30732" grpId="0" animBg="1"/>
      <p:bldP spid="30733" grpId="0" animBg="1"/>
      <p:bldP spid="30734" grpId="0" animBg="1"/>
      <p:bldP spid="30735" grpId="0"/>
      <p:bldP spid="30736" grpId="0"/>
      <p:bldP spid="30737" grpId="0"/>
      <p:bldP spid="3073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Rectangle 2"/>
          <p:cNvSpPr>
            <a:spLocks noGrp="1" noChangeArrowheads="1"/>
          </p:cNvSpPr>
          <p:nvPr>
            <p:ph type="title"/>
          </p:nvPr>
        </p:nvSpPr>
        <p:spPr>
          <a:xfrm>
            <a:off x="1219200" y="838200"/>
            <a:ext cx="10390717" cy="1143000"/>
          </a:xfrm>
        </p:spPr>
        <p:txBody>
          <a:bodyPr>
            <a:normAutofit fontScale="90000"/>
          </a:bodyPr>
          <a:lstStyle/>
          <a:p>
            <a:pPr eaLnBrk="1" hangingPunct="1"/>
            <a:r>
              <a:rPr lang="en-US" altLang="en-US" sz="5300" dirty="0"/>
              <a:t>Alignment</a:t>
            </a:r>
            <a:r>
              <a:rPr lang="en-US" altLang="en-US" sz="4000" dirty="0" smtClean="0"/>
              <a:t/>
            </a:r>
            <a:br>
              <a:rPr lang="en-US" altLang="en-US" sz="4000" dirty="0" smtClean="0"/>
            </a:br>
            <a:endParaRPr lang="en-US" altLang="en-US" sz="4000" dirty="0" smtClean="0"/>
          </a:p>
        </p:txBody>
      </p:sp>
      <p:sp>
        <p:nvSpPr>
          <p:cNvPr id="21508" name="Rectangle 3"/>
          <p:cNvSpPr>
            <a:spLocks noGrp="1" noChangeArrowheads="1"/>
          </p:cNvSpPr>
          <p:nvPr>
            <p:ph type="body" idx="1"/>
          </p:nvPr>
        </p:nvSpPr>
        <p:spPr/>
        <p:txBody>
          <a:bodyPr/>
          <a:lstStyle/>
          <a:p>
            <a:pPr eaLnBrk="1" hangingPunct="1"/>
            <a:r>
              <a:rPr lang="en-US" altLang="en-US" smtClean="0"/>
              <a:t>One of the most critical principles of design is alignment. </a:t>
            </a:r>
          </a:p>
          <a:p>
            <a:pPr eaLnBrk="1" hangingPunct="1"/>
            <a:r>
              <a:rPr lang="en-US" altLang="en-US" smtClean="0"/>
              <a:t>Like proximity, alignment can enhance or detract from the appearance of a Web page. But in addition, it can significantly affect the </a:t>
            </a:r>
            <a:r>
              <a:rPr lang="en-US" altLang="en-US" b="1" smtClean="0"/>
              <a:t>readability</a:t>
            </a:r>
            <a:r>
              <a:rPr lang="en-US" altLang="en-US" smtClean="0"/>
              <a:t> of material on a page.</a:t>
            </a:r>
          </a:p>
        </p:txBody>
      </p:sp>
      <p:sp>
        <p:nvSpPr>
          <p:cNvPr id="2" name="Slide Number Placeholder 1"/>
          <p:cNvSpPr>
            <a:spLocks noGrp="1"/>
          </p:cNvSpPr>
          <p:nvPr>
            <p:ph type="sldNum" sz="quarter" idx="12"/>
          </p:nvPr>
        </p:nvSpPr>
        <p:spPr/>
        <p:txBody>
          <a:bodyPr/>
          <a:lstStyle/>
          <a:p>
            <a:fld id="{6113E31D-E2AB-40D1-8B51-AFA5AFEF393A}" type="slidenum">
              <a:rPr lang="en-US" smtClean="0"/>
              <a:t>19</a:t>
            </a:fld>
            <a:endParaRPr lang="en-US" dirty="0"/>
          </a:p>
        </p:txBody>
      </p:sp>
    </p:spTree>
    <p:extLst>
      <p:ext uri="{BB962C8B-B14F-4D97-AF65-F5344CB8AC3E}">
        <p14:creationId xmlns:p14="http://schemas.microsoft.com/office/powerpoint/2010/main" val="275402864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2"/>
          <p:cNvSpPr>
            <a:spLocks noGrp="1" noChangeArrowheads="1"/>
          </p:cNvSpPr>
          <p:nvPr>
            <p:ph type="title"/>
          </p:nvPr>
        </p:nvSpPr>
        <p:spPr/>
        <p:txBody>
          <a:bodyPr/>
          <a:lstStyle/>
          <a:p>
            <a:pPr eaLnBrk="1" hangingPunct="1"/>
            <a:r>
              <a:rPr lang="en-IE" altLang="en-US" smtClean="0"/>
              <a:t>The Design Process</a:t>
            </a:r>
            <a:endParaRPr lang="en-US" altLang="en-US" smtClean="0"/>
          </a:p>
        </p:txBody>
      </p:sp>
      <p:sp>
        <p:nvSpPr>
          <p:cNvPr id="4100" name="Rectangle 3"/>
          <p:cNvSpPr>
            <a:spLocks noGrp="1" noChangeArrowheads="1"/>
          </p:cNvSpPr>
          <p:nvPr>
            <p:ph type="body" idx="1"/>
          </p:nvPr>
        </p:nvSpPr>
        <p:spPr>
          <a:xfrm>
            <a:off x="609600" y="1828800"/>
            <a:ext cx="10972800" cy="4876800"/>
          </a:xfrm>
        </p:spPr>
        <p:txBody>
          <a:bodyPr/>
          <a:lstStyle/>
          <a:p>
            <a:pPr algn="ctr" eaLnBrk="1" hangingPunct="1">
              <a:buFont typeface="Wingdings" pitchFamily="2" charset="2"/>
              <a:buNone/>
            </a:pPr>
            <a:r>
              <a:rPr lang="en-IE" altLang="en-US" dirty="0" smtClean="0"/>
              <a:t>“Good design transcends technology”</a:t>
            </a:r>
          </a:p>
          <a:p>
            <a:pPr eaLnBrk="1" hangingPunct="1"/>
            <a:r>
              <a:rPr lang="en-IE" altLang="en-US" dirty="0" smtClean="0"/>
              <a:t>The </a:t>
            </a:r>
            <a:r>
              <a:rPr lang="en-IE" altLang="en-US" dirty="0" smtClean="0"/>
              <a:t>actual process of developing an entire site includes a lot of steps, but the process of creating a design “comp” boils down to only 2 tasks:</a:t>
            </a:r>
          </a:p>
          <a:p>
            <a:pPr lvl="1" eaLnBrk="1" hangingPunct="1"/>
            <a:r>
              <a:rPr lang="en-IE" altLang="en-US" dirty="0" smtClean="0"/>
              <a:t>Discovery</a:t>
            </a:r>
          </a:p>
          <a:p>
            <a:pPr lvl="1" eaLnBrk="1" hangingPunct="1"/>
            <a:r>
              <a:rPr lang="en-IE" altLang="en-US" dirty="0" smtClean="0"/>
              <a:t>Implementation</a:t>
            </a:r>
            <a:endParaRPr lang="en-US" altLang="en-US" dirty="0" smtClean="0"/>
          </a:p>
        </p:txBody>
      </p:sp>
      <p:sp>
        <p:nvSpPr>
          <p:cNvPr id="2" name="Slide Number Placeholder 1"/>
          <p:cNvSpPr>
            <a:spLocks noGrp="1"/>
          </p:cNvSpPr>
          <p:nvPr>
            <p:ph type="sldNum" sz="quarter" idx="12"/>
          </p:nvPr>
        </p:nvSpPr>
        <p:spPr/>
        <p:txBody>
          <a:bodyPr/>
          <a:lstStyle/>
          <a:p>
            <a:fld id="{6113E31D-E2AB-40D1-8B51-AFA5AFEF393A}" type="slidenum">
              <a:rPr lang="en-US" smtClean="0"/>
              <a:t>2</a:t>
            </a:fld>
            <a:endParaRPr lang="en-US" dirty="0"/>
          </a:p>
        </p:txBody>
      </p:sp>
    </p:spTree>
    <p:extLst>
      <p:ext uri="{BB962C8B-B14F-4D97-AF65-F5344CB8AC3E}">
        <p14:creationId xmlns:p14="http://schemas.microsoft.com/office/powerpoint/2010/main" val="92138931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Rectangle 2"/>
          <p:cNvSpPr>
            <a:spLocks noGrp="1" noChangeArrowheads="1"/>
          </p:cNvSpPr>
          <p:nvPr>
            <p:ph type="title"/>
          </p:nvPr>
        </p:nvSpPr>
        <p:spPr/>
        <p:txBody>
          <a:bodyPr/>
          <a:lstStyle/>
          <a:p>
            <a:r>
              <a:rPr lang="en-US" altLang="en-US" dirty="0"/>
              <a:t>Alignment</a:t>
            </a:r>
            <a:endParaRPr lang="en-US" altLang="en-US" dirty="0" smtClean="0"/>
          </a:p>
        </p:txBody>
      </p:sp>
      <p:sp>
        <p:nvSpPr>
          <p:cNvPr id="22532" name="Rectangle 3"/>
          <p:cNvSpPr>
            <a:spLocks noGrp="1" noChangeArrowheads="1"/>
          </p:cNvSpPr>
          <p:nvPr>
            <p:ph type="body" idx="1"/>
          </p:nvPr>
        </p:nvSpPr>
        <p:spPr>
          <a:xfrm>
            <a:off x="1016000" y="2057400"/>
            <a:ext cx="10363200" cy="4114800"/>
          </a:xfrm>
        </p:spPr>
        <p:txBody>
          <a:bodyPr/>
          <a:lstStyle/>
          <a:p>
            <a:pPr algn="ctr" eaLnBrk="1" hangingPunct="1"/>
            <a:r>
              <a:rPr lang="en-US" altLang="en-US" sz="2400" b="1" smtClean="0"/>
              <a:t>Center alignment makes finding the beginning of a new line of text much more difficult. </a:t>
            </a:r>
            <a:br>
              <a:rPr lang="en-US" altLang="en-US" sz="2400" b="1" smtClean="0"/>
            </a:br>
            <a:r>
              <a:rPr lang="en-US" altLang="en-US" sz="2400" b="1" smtClean="0"/>
              <a:t>Each line tends to be a different length. As a result it is much more tiring to read text with center alignment. The eye is constantly guessing and searching for the start point. </a:t>
            </a:r>
            <a:br>
              <a:rPr lang="en-US" altLang="en-US" sz="2400" b="1" smtClean="0"/>
            </a:br>
            <a:r>
              <a:rPr lang="en-US" altLang="en-US" sz="2400" b="1" smtClean="0"/>
              <a:t>In addition, center alignment causes odd line lengths. These odd lengths cause a sort of "choppiness" in how the text reads. It lacks the smooth flow that tends to occur with left alignment.</a:t>
            </a:r>
          </a:p>
        </p:txBody>
      </p:sp>
      <p:sp>
        <p:nvSpPr>
          <p:cNvPr id="2" name="Slide Number Placeholder 1"/>
          <p:cNvSpPr>
            <a:spLocks noGrp="1"/>
          </p:cNvSpPr>
          <p:nvPr>
            <p:ph type="sldNum" sz="quarter" idx="12"/>
          </p:nvPr>
        </p:nvSpPr>
        <p:spPr/>
        <p:txBody>
          <a:bodyPr/>
          <a:lstStyle/>
          <a:p>
            <a:fld id="{6113E31D-E2AB-40D1-8B51-AFA5AFEF393A}" type="slidenum">
              <a:rPr lang="en-US" smtClean="0"/>
              <a:t>20</a:t>
            </a:fld>
            <a:endParaRPr lang="en-US" dirty="0"/>
          </a:p>
        </p:txBody>
      </p:sp>
    </p:spTree>
    <p:extLst>
      <p:ext uri="{BB962C8B-B14F-4D97-AF65-F5344CB8AC3E}">
        <p14:creationId xmlns:p14="http://schemas.microsoft.com/office/powerpoint/2010/main" val="347911966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Rectangle 2"/>
          <p:cNvSpPr>
            <a:spLocks noGrp="1" noChangeArrowheads="1"/>
          </p:cNvSpPr>
          <p:nvPr>
            <p:ph type="title"/>
          </p:nvPr>
        </p:nvSpPr>
        <p:spPr/>
        <p:txBody>
          <a:bodyPr/>
          <a:lstStyle/>
          <a:p>
            <a:r>
              <a:rPr lang="en-US" altLang="en-US" dirty="0"/>
              <a:t>Alignment</a:t>
            </a:r>
            <a:endParaRPr lang="en-US" altLang="en-US" dirty="0" smtClean="0"/>
          </a:p>
        </p:txBody>
      </p:sp>
      <p:sp>
        <p:nvSpPr>
          <p:cNvPr id="23556" name="Rectangle 3"/>
          <p:cNvSpPr>
            <a:spLocks noGrp="1" noChangeArrowheads="1"/>
          </p:cNvSpPr>
          <p:nvPr>
            <p:ph type="body" idx="1"/>
          </p:nvPr>
        </p:nvSpPr>
        <p:spPr>
          <a:xfrm>
            <a:off x="1117600" y="1981200"/>
            <a:ext cx="10668000" cy="4114800"/>
          </a:xfrm>
        </p:spPr>
        <p:txBody>
          <a:bodyPr/>
          <a:lstStyle/>
          <a:p>
            <a:pPr eaLnBrk="1" hangingPunct="1"/>
            <a:r>
              <a:rPr lang="en-US" altLang="en-US" smtClean="0"/>
              <a:t>On most printed pages in Western culture, the text is aligned left and reads from left to right. </a:t>
            </a:r>
          </a:p>
          <a:p>
            <a:pPr eaLnBrk="1" hangingPunct="1"/>
            <a:r>
              <a:rPr lang="en-US" altLang="en-US" smtClean="0"/>
              <a:t>This provides a consistent starting point for each new line. The eye of the reader becomes used to easily finding the beginning of a new line. </a:t>
            </a:r>
          </a:p>
        </p:txBody>
      </p:sp>
      <p:sp>
        <p:nvSpPr>
          <p:cNvPr id="2" name="Slide Number Placeholder 1"/>
          <p:cNvSpPr>
            <a:spLocks noGrp="1"/>
          </p:cNvSpPr>
          <p:nvPr>
            <p:ph type="sldNum" sz="quarter" idx="12"/>
          </p:nvPr>
        </p:nvSpPr>
        <p:spPr/>
        <p:txBody>
          <a:bodyPr/>
          <a:lstStyle/>
          <a:p>
            <a:fld id="{6113E31D-E2AB-40D1-8B51-AFA5AFEF393A}" type="slidenum">
              <a:rPr lang="en-US" smtClean="0"/>
              <a:t>21</a:t>
            </a:fld>
            <a:endParaRPr lang="en-US" dirty="0"/>
          </a:p>
        </p:txBody>
      </p:sp>
    </p:spTree>
    <p:extLst>
      <p:ext uri="{BB962C8B-B14F-4D97-AF65-F5344CB8AC3E}">
        <p14:creationId xmlns:p14="http://schemas.microsoft.com/office/powerpoint/2010/main" val="288474835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Rectangle 2"/>
          <p:cNvSpPr>
            <a:spLocks noGrp="1" noChangeArrowheads="1"/>
          </p:cNvSpPr>
          <p:nvPr>
            <p:ph type="title"/>
          </p:nvPr>
        </p:nvSpPr>
        <p:spPr/>
        <p:txBody>
          <a:bodyPr/>
          <a:lstStyle/>
          <a:p>
            <a:r>
              <a:rPr lang="en-US" altLang="en-US" dirty="0"/>
              <a:t>Alignment</a:t>
            </a:r>
            <a:endParaRPr lang="en-US" altLang="en-US" dirty="0" smtClean="0"/>
          </a:p>
        </p:txBody>
      </p:sp>
      <p:sp>
        <p:nvSpPr>
          <p:cNvPr id="24580" name="Rectangle 3"/>
          <p:cNvSpPr>
            <a:spLocks noGrp="1" noChangeArrowheads="1"/>
          </p:cNvSpPr>
          <p:nvPr>
            <p:ph type="body" idx="1"/>
          </p:nvPr>
        </p:nvSpPr>
        <p:spPr>
          <a:xfrm>
            <a:off x="914400" y="2057400"/>
            <a:ext cx="6299200" cy="4114800"/>
          </a:xfrm>
        </p:spPr>
        <p:txBody>
          <a:bodyPr/>
          <a:lstStyle/>
          <a:p>
            <a:pPr eaLnBrk="1" hangingPunct="1">
              <a:lnSpc>
                <a:spcPct val="90000"/>
              </a:lnSpc>
            </a:pPr>
            <a:r>
              <a:rPr lang="en-US" altLang="en-US" smtClean="0"/>
              <a:t>The alignment style for an entire page, not just the text, must be selected. Proper alignment will create strong associations and a pleasing presentation.</a:t>
            </a:r>
          </a:p>
          <a:p>
            <a:pPr eaLnBrk="1" hangingPunct="1">
              <a:lnSpc>
                <a:spcPct val="90000"/>
              </a:lnSpc>
            </a:pPr>
            <a:r>
              <a:rPr lang="en-US" altLang="en-US" smtClean="0"/>
              <a:t>This version of the page has improved horizontal and vertical alignments.</a:t>
            </a:r>
          </a:p>
        </p:txBody>
      </p:sp>
      <p:pic>
        <p:nvPicPr>
          <p:cNvPr id="33797"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10400" y="4015153"/>
            <a:ext cx="4876800" cy="2247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82" name="Picture 6" descr="weakp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0400" y="1811216"/>
            <a:ext cx="4775200"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p:cNvSpPr>
            <a:spLocks noGrp="1"/>
          </p:cNvSpPr>
          <p:nvPr>
            <p:ph type="sldNum" sz="quarter" idx="12"/>
          </p:nvPr>
        </p:nvSpPr>
        <p:spPr/>
        <p:txBody>
          <a:bodyPr/>
          <a:lstStyle/>
          <a:p>
            <a:fld id="{6113E31D-E2AB-40D1-8B51-AFA5AFEF393A}" type="slidenum">
              <a:rPr lang="en-US" smtClean="0"/>
              <a:t>22</a:t>
            </a:fld>
            <a:endParaRPr lang="en-US" dirty="0"/>
          </a:p>
        </p:txBody>
      </p:sp>
    </p:spTree>
    <p:extLst>
      <p:ext uri="{BB962C8B-B14F-4D97-AF65-F5344CB8AC3E}">
        <p14:creationId xmlns:p14="http://schemas.microsoft.com/office/powerpoint/2010/main" val="105080568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7" presetClass="entr" presetSubtype="10" fill="hold" nodeType="clickEffect">
                                  <p:stCondLst>
                                    <p:cond delay="0"/>
                                  </p:stCondLst>
                                  <p:childTnLst>
                                    <p:set>
                                      <p:cBhvr>
                                        <p:cTn id="6" dur="1" fill="hold">
                                          <p:stCondLst>
                                            <p:cond delay="0"/>
                                          </p:stCondLst>
                                        </p:cTn>
                                        <p:tgtEl>
                                          <p:spTgt spid="33797"/>
                                        </p:tgtEl>
                                        <p:attrNameLst>
                                          <p:attrName>style.visibility</p:attrName>
                                        </p:attrNameLst>
                                      </p:cBhvr>
                                      <p:to>
                                        <p:strVal val="visible"/>
                                      </p:to>
                                    </p:set>
                                    <p:anim calcmode="lin" valueType="num">
                                      <p:cBhvr>
                                        <p:cTn id="7" dur="500" fill="hold"/>
                                        <p:tgtEl>
                                          <p:spTgt spid="33797"/>
                                        </p:tgtEl>
                                        <p:attrNameLst>
                                          <p:attrName>ppt_w</p:attrName>
                                        </p:attrNameLst>
                                      </p:cBhvr>
                                      <p:tavLst>
                                        <p:tav tm="0">
                                          <p:val>
                                            <p:fltVal val="0"/>
                                          </p:val>
                                        </p:tav>
                                        <p:tav tm="100000">
                                          <p:val>
                                            <p:strVal val="#ppt_w"/>
                                          </p:val>
                                        </p:tav>
                                      </p:tavLst>
                                    </p:anim>
                                    <p:anim calcmode="lin" valueType="num">
                                      <p:cBhvr>
                                        <p:cTn id="8" dur="500" fill="hold"/>
                                        <p:tgtEl>
                                          <p:spTgt spid="33797"/>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Rectangle 2"/>
          <p:cNvSpPr>
            <a:spLocks noGrp="1" noChangeArrowheads="1"/>
          </p:cNvSpPr>
          <p:nvPr>
            <p:ph type="title"/>
          </p:nvPr>
        </p:nvSpPr>
        <p:spPr/>
        <p:txBody>
          <a:bodyPr/>
          <a:lstStyle/>
          <a:p>
            <a:pPr eaLnBrk="1" hangingPunct="1"/>
            <a:r>
              <a:rPr lang="en-US" altLang="en-US" dirty="0" smtClean="0"/>
              <a:t>Repetition</a:t>
            </a:r>
          </a:p>
        </p:txBody>
      </p:sp>
      <p:sp>
        <p:nvSpPr>
          <p:cNvPr id="25604" name="Rectangle 3"/>
          <p:cNvSpPr>
            <a:spLocks noGrp="1" noChangeArrowheads="1"/>
          </p:cNvSpPr>
          <p:nvPr>
            <p:ph type="body" idx="1"/>
          </p:nvPr>
        </p:nvSpPr>
        <p:spPr>
          <a:xfrm>
            <a:off x="1016000" y="2057400"/>
            <a:ext cx="10363200" cy="4114800"/>
          </a:xfrm>
        </p:spPr>
        <p:txBody>
          <a:bodyPr/>
          <a:lstStyle/>
          <a:p>
            <a:pPr eaLnBrk="1" hangingPunct="1">
              <a:lnSpc>
                <a:spcPct val="90000"/>
              </a:lnSpc>
            </a:pPr>
            <a:r>
              <a:rPr lang="en-US" altLang="en-US" smtClean="0"/>
              <a:t>Repetition is not only saying the same thing several times to get a point across. </a:t>
            </a:r>
          </a:p>
          <a:p>
            <a:pPr eaLnBrk="1" hangingPunct="1">
              <a:lnSpc>
                <a:spcPct val="90000"/>
              </a:lnSpc>
            </a:pPr>
            <a:r>
              <a:rPr lang="en-US" altLang="en-US" smtClean="0"/>
              <a:t>It is also the use of a consistent theme throughout a Web site. While all the pages on a Web site do not have to be exactly the same, there should be enough similarities to create a consistent look and feel to the site. </a:t>
            </a:r>
          </a:p>
          <a:p>
            <a:pPr eaLnBrk="1" hangingPunct="1">
              <a:lnSpc>
                <a:spcPct val="90000"/>
              </a:lnSpc>
            </a:pPr>
            <a:r>
              <a:rPr lang="en-US" altLang="en-US" smtClean="0"/>
              <a:t>This consistency is one of the things that help make a site easy to </a:t>
            </a:r>
            <a:r>
              <a:rPr lang="en-US" altLang="en-US" b="1" smtClean="0"/>
              <a:t>navigate</a:t>
            </a:r>
            <a:r>
              <a:rPr lang="en-US" altLang="en-US" smtClean="0"/>
              <a:t>. </a:t>
            </a:r>
          </a:p>
        </p:txBody>
      </p:sp>
      <p:sp>
        <p:nvSpPr>
          <p:cNvPr id="2" name="Slide Number Placeholder 1"/>
          <p:cNvSpPr>
            <a:spLocks noGrp="1"/>
          </p:cNvSpPr>
          <p:nvPr>
            <p:ph type="sldNum" sz="quarter" idx="12"/>
          </p:nvPr>
        </p:nvSpPr>
        <p:spPr/>
        <p:txBody>
          <a:bodyPr/>
          <a:lstStyle/>
          <a:p>
            <a:fld id="{6113E31D-E2AB-40D1-8B51-AFA5AFEF393A}" type="slidenum">
              <a:rPr lang="en-US" smtClean="0"/>
              <a:t>23</a:t>
            </a:fld>
            <a:endParaRPr lang="en-US" dirty="0"/>
          </a:p>
        </p:txBody>
      </p:sp>
    </p:spTree>
    <p:extLst>
      <p:ext uri="{BB962C8B-B14F-4D97-AF65-F5344CB8AC3E}">
        <p14:creationId xmlns:p14="http://schemas.microsoft.com/office/powerpoint/2010/main" val="346775156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Rectangle 2"/>
          <p:cNvSpPr>
            <a:spLocks noGrp="1" noChangeArrowheads="1"/>
          </p:cNvSpPr>
          <p:nvPr>
            <p:ph type="title"/>
          </p:nvPr>
        </p:nvSpPr>
        <p:spPr/>
        <p:txBody>
          <a:bodyPr/>
          <a:lstStyle/>
          <a:p>
            <a:r>
              <a:rPr lang="en-US" altLang="en-US" dirty="0"/>
              <a:t>Repetition</a:t>
            </a:r>
            <a:endParaRPr lang="en-US" altLang="en-US" dirty="0" smtClean="0"/>
          </a:p>
        </p:txBody>
      </p:sp>
      <p:sp>
        <p:nvSpPr>
          <p:cNvPr id="26628" name="Rectangle 3"/>
          <p:cNvSpPr>
            <a:spLocks noGrp="1" noChangeArrowheads="1"/>
          </p:cNvSpPr>
          <p:nvPr>
            <p:ph type="body" idx="1"/>
          </p:nvPr>
        </p:nvSpPr>
        <p:spPr>
          <a:xfrm>
            <a:off x="304800" y="2045675"/>
            <a:ext cx="7186246" cy="4097216"/>
          </a:xfrm>
        </p:spPr>
        <p:txBody>
          <a:bodyPr>
            <a:normAutofit fontScale="85000" lnSpcReduction="20000"/>
          </a:bodyPr>
          <a:lstStyle/>
          <a:p>
            <a:pPr eaLnBrk="1" hangingPunct="1">
              <a:lnSpc>
                <a:spcPct val="120000"/>
              </a:lnSpc>
            </a:pPr>
            <a:r>
              <a:rPr lang="en-US" altLang="en-US" sz="2100" dirty="0" smtClean="0"/>
              <a:t>The Contact Us page in the illustration on the right has several differences over the previous page. </a:t>
            </a:r>
          </a:p>
          <a:p>
            <a:pPr lvl="1">
              <a:lnSpc>
                <a:spcPct val="120000"/>
              </a:lnSpc>
            </a:pPr>
            <a:r>
              <a:rPr lang="en-US" altLang="en-US" sz="1900" dirty="0" smtClean="0"/>
              <a:t>The camera logo is smaller, </a:t>
            </a:r>
            <a:endParaRPr lang="en-US" altLang="en-US" sz="1900" dirty="0" smtClean="0"/>
          </a:p>
          <a:p>
            <a:pPr lvl="1">
              <a:lnSpc>
                <a:spcPct val="120000"/>
              </a:lnSpc>
            </a:pPr>
            <a:r>
              <a:rPr lang="en-US" altLang="en-US" sz="1900" dirty="0" smtClean="0"/>
              <a:t>the </a:t>
            </a:r>
            <a:r>
              <a:rPr lang="en-US" altLang="en-US" sz="1900" dirty="0" smtClean="0"/>
              <a:t>header text is higher and smaller, </a:t>
            </a:r>
          </a:p>
          <a:p>
            <a:pPr lvl="1">
              <a:lnSpc>
                <a:spcPct val="120000"/>
              </a:lnSpc>
            </a:pPr>
            <a:r>
              <a:rPr lang="en-US" altLang="en-US" sz="1900" dirty="0" smtClean="0"/>
              <a:t>there is a page label in the upper right hand corner, </a:t>
            </a:r>
          </a:p>
          <a:p>
            <a:pPr lvl="1">
              <a:lnSpc>
                <a:spcPct val="120000"/>
              </a:lnSpc>
            </a:pPr>
            <a:r>
              <a:rPr lang="en-US" altLang="en-US" sz="1900" dirty="0" smtClean="0"/>
              <a:t>and there is a drawing instead of a photograph. </a:t>
            </a:r>
          </a:p>
          <a:p>
            <a:pPr eaLnBrk="1" hangingPunct="1">
              <a:lnSpc>
                <a:spcPct val="120000"/>
              </a:lnSpc>
            </a:pPr>
            <a:r>
              <a:rPr lang="en-US" altLang="en-US" sz="2100" dirty="0" smtClean="0"/>
              <a:t>But, the basic design elements repeat, thus giving the page a familiar appearance and feel. </a:t>
            </a:r>
            <a:endParaRPr lang="en-US" altLang="en-US" sz="2100" dirty="0" smtClean="0"/>
          </a:p>
          <a:p>
            <a:pPr lvl="1">
              <a:lnSpc>
                <a:spcPct val="120000"/>
              </a:lnSpc>
            </a:pPr>
            <a:r>
              <a:rPr lang="en-US" altLang="en-US" sz="1900" dirty="0" smtClean="0"/>
              <a:t>  the </a:t>
            </a:r>
            <a:r>
              <a:rPr lang="en-US" altLang="en-US" sz="1900" dirty="0"/>
              <a:t>camera logo and it's position repeat, </a:t>
            </a:r>
            <a:endParaRPr lang="en-US" altLang="en-US" sz="1900" dirty="0"/>
          </a:p>
          <a:p>
            <a:pPr lvl="1">
              <a:lnSpc>
                <a:spcPct val="110000"/>
              </a:lnSpc>
            </a:pPr>
            <a:r>
              <a:rPr lang="en-US" altLang="en-US" sz="1900" dirty="0" smtClean="0"/>
              <a:t>  </a:t>
            </a:r>
            <a:r>
              <a:rPr lang="en-US" altLang="en-US" sz="1900" dirty="0"/>
              <a:t>the navigation repeats, </a:t>
            </a:r>
            <a:endParaRPr lang="en-US" altLang="en-US" sz="1900" dirty="0" smtClean="0"/>
          </a:p>
          <a:p>
            <a:pPr lvl="1">
              <a:lnSpc>
                <a:spcPct val="110000"/>
              </a:lnSpc>
            </a:pPr>
            <a:r>
              <a:rPr lang="en-US" altLang="en-US" sz="1900" dirty="0" smtClean="0"/>
              <a:t>  </a:t>
            </a:r>
            <a:r>
              <a:rPr lang="en-US" altLang="en-US" sz="1900" dirty="0"/>
              <a:t>the position of the image is the same as on the home page. </a:t>
            </a:r>
            <a:endParaRPr lang="en-US" altLang="en-US" sz="1900" dirty="0" smtClean="0"/>
          </a:p>
          <a:p>
            <a:pPr>
              <a:lnSpc>
                <a:spcPct val="110000"/>
              </a:lnSpc>
            </a:pPr>
            <a:r>
              <a:rPr lang="en-US" altLang="en-US" sz="2100" dirty="0" smtClean="0"/>
              <a:t>so </a:t>
            </a:r>
            <a:r>
              <a:rPr lang="en-US" altLang="en-US" sz="2100" dirty="0"/>
              <a:t>although this is a different page, there is a strong sense of familiarity.</a:t>
            </a:r>
          </a:p>
          <a:p>
            <a:pPr lvl="1">
              <a:lnSpc>
                <a:spcPct val="80000"/>
              </a:lnSpc>
            </a:pPr>
            <a:endParaRPr lang="en-US" altLang="en-US" sz="1600" dirty="0" smtClean="0"/>
          </a:p>
        </p:txBody>
      </p:sp>
      <p:pic>
        <p:nvPicPr>
          <p:cNvPr id="26629" name="Picture 4" descr="repitition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0" y="2514600"/>
            <a:ext cx="4368800" cy="2478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p:cNvSpPr>
            <a:spLocks noGrp="1"/>
          </p:cNvSpPr>
          <p:nvPr>
            <p:ph type="sldNum" sz="quarter" idx="12"/>
          </p:nvPr>
        </p:nvSpPr>
        <p:spPr/>
        <p:txBody>
          <a:bodyPr/>
          <a:lstStyle/>
          <a:p>
            <a:fld id="{6113E31D-E2AB-40D1-8B51-AFA5AFEF393A}" type="slidenum">
              <a:rPr lang="en-US" smtClean="0"/>
              <a:t>24</a:t>
            </a:fld>
            <a:endParaRPr lang="en-US" dirty="0"/>
          </a:p>
        </p:txBody>
      </p:sp>
    </p:spTree>
    <p:extLst>
      <p:ext uri="{BB962C8B-B14F-4D97-AF65-F5344CB8AC3E}">
        <p14:creationId xmlns:p14="http://schemas.microsoft.com/office/powerpoint/2010/main" val="28380089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Rectangle 2"/>
          <p:cNvSpPr>
            <a:spLocks noGrp="1" noChangeArrowheads="1"/>
          </p:cNvSpPr>
          <p:nvPr>
            <p:ph type="title"/>
          </p:nvPr>
        </p:nvSpPr>
        <p:spPr>
          <a:xfrm>
            <a:off x="1219200" y="990600"/>
            <a:ext cx="10390717" cy="1143000"/>
          </a:xfrm>
        </p:spPr>
        <p:txBody>
          <a:bodyPr>
            <a:normAutofit fontScale="90000"/>
          </a:bodyPr>
          <a:lstStyle/>
          <a:p>
            <a:pPr eaLnBrk="1" hangingPunct="1"/>
            <a:r>
              <a:rPr lang="en-US" altLang="en-US" dirty="0"/>
              <a:t>Contrast</a:t>
            </a:r>
            <a:r>
              <a:rPr lang="en-US" altLang="en-US" sz="4000" dirty="0" smtClean="0"/>
              <a:t/>
            </a:r>
            <a:br>
              <a:rPr lang="en-US" altLang="en-US" sz="4000" dirty="0" smtClean="0"/>
            </a:br>
            <a:endParaRPr lang="en-US" altLang="en-US" sz="4000" dirty="0" smtClean="0"/>
          </a:p>
        </p:txBody>
      </p:sp>
      <p:sp>
        <p:nvSpPr>
          <p:cNvPr id="27652" name="Rectangle 3"/>
          <p:cNvSpPr>
            <a:spLocks noGrp="1" noChangeArrowheads="1"/>
          </p:cNvSpPr>
          <p:nvPr>
            <p:ph type="body" idx="1"/>
          </p:nvPr>
        </p:nvSpPr>
        <p:spPr>
          <a:xfrm>
            <a:off x="864414" y="1875692"/>
            <a:ext cx="10769600" cy="4114800"/>
          </a:xfrm>
        </p:spPr>
        <p:txBody>
          <a:bodyPr/>
          <a:lstStyle/>
          <a:p>
            <a:pPr eaLnBrk="1" hangingPunct="1"/>
            <a:r>
              <a:rPr lang="en-US" altLang="en-US" dirty="0" smtClean="0"/>
              <a:t>Contrast works in several different ways. </a:t>
            </a:r>
          </a:p>
          <a:p>
            <a:pPr eaLnBrk="1" hangingPunct="1"/>
            <a:r>
              <a:rPr lang="en-US" altLang="en-US" dirty="0" smtClean="0"/>
              <a:t>Perhaps the most obvious example of contrast is the color of text against a background. It is much easier to read text that contrasts highly with the background. </a:t>
            </a:r>
          </a:p>
        </p:txBody>
      </p:sp>
      <p:sp>
        <p:nvSpPr>
          <p:cNvPr id="27653" name="Text Box 4"/>
          <p:cNvSpPr txBox="1">
            <a:spLocks noChangeArrowheads="1"/>
          </p:cNvSpPr>
          <p:nvPr/>
        </p:nvSpPr>
        <p:spPr bwMode="auto">
          <a:xfrm>
            <a:off x="1946031" y="3792416"/>
            <a:ext cx="8636000" cy="646331"/>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altLang="en-US" dirty="0">
                <a:solidFill>
                  <a:srgbClr val="333333"/>
                </a:solidFill>
              </a:rPr>
              <a:t>This is an example of poor contrast. The color of this text is not different enough from the background color. Higher contrast is far easier to read.</a:t>
            </a:r>
          </a:p>
        </p:txBody>
      </p:sp>
      <p:sp>
        <p:nvSpPr>
          <p:cNvPr id="27654" name="Rectangle 5"/>
          <p:cNvSpPr>
            <a:spLocks noChangeArrowheads="1"/>
          </p:cNvSpPr>
          <p:nvPr/>
        </p:nvSpPr>
        <p:spPr bwMode="auto">
          <a:xfrm>
            <a:off x="1916398" y="4865688"/>
            <a:ext cx="8665633" cy="925513"/>
          </a:xfrm>
          <a:prstGeom prst="rect">
            <a:avLst/>
          </a:prstGeom>
          <a:solidFill>
            <a:srgbClr val="FF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altLang="en-US"/>
              <a:t>This text is much easier to read than the text above. </a:t>
            </a:r>
          </a:p>
          <a:p>
            <a:pPr eaLnBrk="1" hangingPunct="1"/>
            <a:r>
              <a:rPr lang="en-US" altLang="en-US"/>
              <a:t>Tests indicate that white wording on a black background is harder to read than the black text on a white background.</a:t>
            </a:r>
          </a:p>
        </p:txBody>
      </p:sp>
      <p:sp>
        <p:nvSpPr>
          <p:cNvPr id="2" name="Slide Number Placeholder 1"/>
          <p:cNvSpPr>
            <a:spLocks noGrp="1"/>
          </p:cNvSpPr>
          <p:nvPr>
            <p:ph type="sldNum" sz="quarter" idx="12"/>
          </p:nvPr>
        </p:nvSpPr>
        <p:spPr/>
        <p:txBody>
          <a:bodyPr/>
          <a:lstStyle/>
          <a:p>
            <a:fld id="{6113E31D-E2AB-40D1-8B51-AFA5AFEF393A}" type="slidenum">
              <a:rPr lang="en-US" smtClean="0"/>
              <a:t>25</a:t>
            </a:fld>
            <a:endParaRPr lang="en-US" dirty="0"/>
          </a:p>
        </p:txBody>
      </p:sp>
    </p:spTree>
    <p:extLst>
      <p:ext uri="{BB962C8B-B14F-4D97-AF65-F5344CB8AC3E}">
        <p14:creationId xmlns:p14="http://schemas.microsoft.com/office/powerpoint/2010/main" val="60415932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5" name="Rectangle 2"/>
          <p:cNvSpPr>
            <a:spLocks noGrp="1" noChangeArrowheads="1"/>
          </p:cNvSpPr>
          <p:nvPr>
            <p:ph type="title"/>
          </p:nvPr>
        </p:nvSpPr>
        <p:spPr/>
        <p:txBody>
          <a:bodyPr/>
          <a:lstStyle/>
          <a:p>
            <a:r>
              <a:rPr lang="en-US" altLang="en-US" dirty="0"/>
              <a:t>Contrast</a:t>
            </a:r>
            <a:endParaRPr lang="en-US" altLang="en-US" dirty="0" smtClean="0"/>
          </a:p>
        </p:txBody>
      </p:sp>
      <p:sp>
        <p:nvSpPr>
          <p:cNvPr id="28676" name="Rectangle 3"/>
          <p:cNvSpPr>
            <a:spLocks noGrp="1" noChangeArrowheads="1"/>
          </p:cNvSpPr>
          <p:nvPr>
            <p:ph type="body" idx="1"/>
          </p:nvPr>
        </p:nvSpPr>
        <p:spPr>
          <a:xfrm>
            <a:off x="1016000" y="2057400"/>
            <a:ext cx="10769600" cy="4114800"/>
          </a:xfrm>
        </p:spPr>
        <p:txBody>
          <a:bodyPr/>
          <a:lstStyle/>
          <a:p>
            <a:pPr eaLnBrk="1" hangingPunct="1"/>
            <a:r>
              <a:rPr lang="en-US" altLang="en-US" smtClean="0"/>
              <a:t>However, contrast can also include all sorts of differences between elements. Under some circumstances, contrast is used to make something different so that it stands out. This helps to indicate what is important. </a:t>
            </a:r>
          </a:p>
        </p:txBody>
      </p:sp>
      <p:sp>
        <p:nvSpPr>
          <p:cNvPr id="2" name="Slide Number Placeholder 1"/>
          <p:cNvSpPr>
            <a:spLocks noGrp="1"/>
          </p:cNvSpPr>
          <p:nvPr>
            <p:ph type="sldNum" sz="quarter" idx="12"/>
          </p:nvPr>
        </p:nvSpPr>
        <p:spPr/>
        <p:txBody>
          <a:bodyPr/>
          <a:lstStyle/>
          <a:p>
            <a:fld id="{6113E31D-E2AB-40D1-8B51-AFA5AFEF393A}" type="slidenum">
              <a:rPr lang="en-US" smtClean="0"/>
              <a:t>26</a:t>
            </a:fld>
            <a:endParaRPr lang="en-US" dirty="0"/>
          </a:p>
        </p:txBody>
      </p:sp>
    </p:spTree>
    <p:extLst>
      <p:ext uri="{BB962C8B-B14F-4D97-AF65-F5344CB8AC3E}">
        <p14:creationId xmlns:p14="http://schemas.microsoft.com/office/powerpoint/2010/main" val="238653143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Rectangle 2"/>
          <p:cNvSpPr>
            <a:spLocks noGrp="1" noChangeArrowheads="1"/>
          </p:cNvSpPr>
          <p:nvPr>
            <p:ph type="title"/>
          </p:nvPr>
        </p:nvSpPr>
        <p:spPr/>
        <p:txBody>
          <a:bodyPr/>
          <a:lstStyle/>
          <a:p>
            <a:pPr eaLnBrk="1" hangingPunct="1"/>
            <a:r>
              <a:rPr lang="en-US" altLang="en-US" sz="4000" smtClean="0"/>
              <a:t>There are three examples of contrast on the page. </a:t>
            </a:r>
          </a:p>
        </p:txBody>
      </p:sp>
      <p:pic>
        <p:nvPicPr>
          <p:cNvPr id="29701" name="Picture 4" descr="improvedp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2800" y="2133600"/>
            <a:ext cx="6096000" cy="284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17" name="Text Box 5"/>
          <p:cNvSpPr txBox="1">
            <a:spLocks noChangeArrowheads="1"/>
          </p:cNvSpPr>
          <p:nvPr/>
        </p:nvSpPr>
        <p:spPr bwMode="auto">
          <a:xfrm>
            <a:off x="406400" y="5181601"/>
            <a:ext cx="6908800"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IE" altLang="en-US">
                <a:latin typeface="Comic Sans MS" pitchFamily="66" charset="0"/>
              </a:rPr>
              <a:t>The center alignment of the navigation contrasts with the general left alignment elsewhere.</a:t>
            </a:r>
          </a:p>
          <a:p>
            <a:pPr eaLnBrk="1" hangingPunct="1"/>
            <a:r>
              <a:rPr lang="en-IE" altLang="en-US">
                <a:latin typeface="Comic Sans MS" pitchFamily="66" charset="0"/>
              </a:rPr>
              <a:t>This helps the navigation standout by making it different.</a:t>
            </a:r>
            <a:endParaRPr lang="en-US" altLang="en-US">
              <a:latin typeface="Comic Sans MS" pitchFamily="66" charset="0"/>
            </a:endParaRPr>
          </a:p>
        </p:txBody>
      </p:sp>
      <p:sp>
        <p:nvSpPr>
          <p:cNvPr id="38918" name="Text Box 6"/>
          <p:cNvSpPr txBox="1">
            <a:spLocks noChangeArrowheads="1"/>
          </p:cNvSpPr>
          <p:nvPr/>
        </p:nvSpPr>
        <p:spPr bwMode="auto">
          <a:xfrm>
            <a:off x="7213600" y="2362200"/>
            <a:ext cx="4470400"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IE" altLang="en-US">
                <a:latin typeface="Comic Sans MS" pitchFamily="66" charset="0"/>
              </a:rPr>
              <a:t>The header text is actually in 2 different colours: red and blue. </a:t>
            </a:r>
          </a:p>
          <a:p>
            <a:pPr eaLnBrk="1" hangingPunct="1"/>
            <a:r>
              <a:rPr lang="en-IE" altLang="en-US">
                <a:latin typeface="Comic Sans MS" pitchFamily="66" charset="0"/>
              </a:rPr>
              <a:t>This helps distinguish the name of the company and its motto.</a:t>
            </a:r>
            <a:endParaRPr lang="en-US" altLang="en-US">
              <a:latin typeface="Comic Sans MS" pitchFamily="66" charset="0"/>
            </a:endParaRPr>
          </a:p>
        </p:txBody>
      </p:sp>
      <p:sp>
        <p:nvSpPr>
          <p:cNvPr id="38919" name="Text Box 7"/>
          <p:cNvSpPr txBox="1">
            <a:spLocks noChangeArrowheads="1"/>
          </p:cNvSpPr>
          <p:nvPr/>
        </p:nvSpPr>
        <p:spPr bwMode="auto">
          <a:xfrm>
            <a:off x="7823201" y="4267200"/>
            <a:ext cx="3780367"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IE" altLang="en-US">
                <a:latin typeface="Comic Sans MS" pitchFamily="66" charset="0"/>
              </a:rPr>
              <a:t>Lots of white space that contrasts with coloured elements on the page help separate the elements into understandable bits.</a:t>
            </a:r>
            <a:endParaRPr lang="en-US" altLang="en-US">
              <a:latin typeface="Comic Sans MS" pitchFamily="66" charset="0"/>
            </a:endParaRPr>
          </a:p>
        </p:txBody>
      </p:sp>
      <p:sp>
        <p:nvSpPr>
          <p:cNvPr id="2" name="Slide Number Placeholder 1"/>
          <p:cNvSpPr>
            <a:spLocks noGrp="1"/>
          </p:cNvSpPr>
          <p:nvPr>
            <p:ph type="sldNum" sz="quarter" idx="12"/>
          </p:nvPr>
        </p:nvSpPr>
        <p:spPr/>
        <p:txBody>
          <a:bodyPr/>
          <a:lstStyle/>
          <a:p>
            <a:fld id="{6113E31D-E2AB-40D1-8B51-AFA5AFEF393A}" type="slidenum">
              <a:rPr lang="en-US" smtClean="0"/>
              <a:t>27</a:t>
            </a:fld>
            <a:endParaRPr lang="en-US" dirty="0"/>
          </a:p>
        </p:txBody>
      </p:sp>
    </p:spTree>
    <p:extLst>
      <p:ext uri="{BB962C8B-B14F-4D97-AF65-F5344CB8AC3E}">
        <p14:creationId xmlns:p14="http://schemas.microsoft.com/office/powerpoint/2010/main" val="178805313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7" presetClass="entr" presetSubtype="10" fill="hold" grpId="0" nodeType="clickEffect">
                                  <p:stCondLst>
                                    <p:cond delay="0"/>
                                  </p:stCondLst>
                                  <p:childTnLst>
                                    <p:set>
                                      <p:cBhvr>
                                        <p:cTn id="6" dur="1" fill="hold">
                                          <p:stCondLst>
                                            <p:cond delay="0"/>
                                          </p:stCondLst>
                                        </p:cTn>
                                        <p:tgtEl>
                                          <p:spTgt spid="38918"/>
                                        </p:tgtEl>
                                        <p:attrNameLst>
                                          <p:attrName>style.visibility</p:attrName>
                                        </p:attrNameLst>
                                      </p:cBhvr>
                                      <p:to>
                                        <p:strVal val="visible"/>
                                      </p:to>
                                    </p:set>
                                    <p:anim calcmode="lin" valueType="num">
                                      <p:cBhvr>
                                        <p:cTn id="7" dur="500" fill="hold"/>
                                        <p:tgtEl>
                                          <p:spTgt spid="38918"/>
                                        </p:tgtEl>
                                        <p:attrNameLst>
                                          <p:attrName>ppt_w</p:attrName>
                                        </p:attrNameLst>
                                      </p:cBhvr>
                                      <p:tavLst>
                                        <p:tav tm="0">
                                          <p:val>
                                            <p:fltVal val="0"/>
                                          </p:val>
                                        </p:tav>
                                        <p:tav tm="100000">
                                          <p:val>
                                            <p:strVal val="#ppt_w"/>
                                          </p:val>
                                        </p:tav>
                                      </p:tavLst>
                                    </p:anim>
                                    <p:anim calcmode="lin" valueType="num">
                                      <p:cBhvr>
                                        <p:cTn id="8" dur="500" fill="hold"/>
                                        <p:tgtEl>
                                          <p:spTgt spid="38918"/>
                                        </p:tgtEl>
                                        <p:attrNameLst>
                                          <p:attrName>ppt_h</p:attrName>
                                        </p:attrNameLst>
                                      </p:cBhvr>
                                      <p:tavLst>
                                        <p:tav tm="0">
                                          <p:val>
                                            <p:strVal val="#ppt_h"/>
                                          </p:val>
                                        </p:tav>
                                        <p:tav tm="100000">
                                          <p:val>
                                            <p:strVal val="#ppt_h"/>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38919">
                                            <p:txEl>
                                              <p:pRg st="0" end="0"/>
                                            </p:txEl>
                                          </p:spTgt>
                                        </p:tgtEl>
                                        <p:attrNameLst>
                                          <p:attrName>style.visibility</p:attrName>
                                        </p:attrNameLst>
                                      </p:cBhvr>
                                      <p:to>
                                        <p:strVal val="visible"/>
                                      </p:to>
                                    </p:set>
                                    <p:anim calcmode="lin" valueType="num">
                                      <p:cBhvr additive="base">
                                        <p:cTn id="13" dur="500" fill="hold"/>
                                        <p:tgtEl>
                                          <p:spTgt spid="38919">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891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55" presetClass="entr" presetSubtype="0" fill="hold" grpId="0" nodeType="clickEffect">
                                  <p:stCondLst>
                                    <p:cond delay="0"/>
                                  </p:stCondLst>
                                  <p:childTnLst>
                                    <p:set>
                                      <p:cBhvr>
                                        <p:cTn id="18" dur="1" fill="hold">
                                          <p:stCondLst>
                                            <p:cond delay="0"/>
                                          </p:stCondLst>
                                        </p:cTn>
                                        <p:tgtEl>
                                          <p:spTgt spid="38917"/>
                                        </p:tgtEl>
                                        <p:attrNameLst>
                                          <p:attrName>style.visibility</p:attrName>
                                        </p:attrNameLst>
                                      </p:cBhvr>
                                      <p:to>
                                        <p:strVal val="visible"/>
                                      </p:to>
                                    </p:set>
                                    <p:anim calcmode="lin" valueType="num">
                                      <p:cBhvr>
                                        <p:cTn id="19" dur="1000" fill="hold"/>
                                        <p:tgtEl>
                                          <p:spTgt spid="38917"/>
                                        </p:tgtEl>
                                        <p:attrNameLst>
                                          <p:attrName>ppt_w</p:attrName>
                                        </p:attrNameLst>
                                      </p:cBhvr>
                                      <p:tavLst>
                                        <p:tav tm="0">
                                          <p:val>
                                            <p:strVal val="#ppt_w*0.70"/>
                                          </p:val>
                                        </p:tav>
                                        <p:tav tm="100000">
                                          <p:val>
                                            <p:strVal val="#ppt_w"/>
                                          </p:val>
                                        </p:tav>
                                      </p:tavLst>
                                    </p:anim>
                                    <p:anim calcmode="lin" valueType="num">
                                      <p:cBhvr>
                                        <p:cTn id="20" dur="1000" fill="hold"/>
                                        <p:tgtEl>
                                          <p:spTgt spid="38917"/>
                                        </p:tgtEl>
                                        <p:attrNameLst>
                                          <p:attrName>ppt_h</p:attrName>
                                        </p:attrNameLst>
                                      </p:cBhvr>
                                      <p:tavLst>
                                        <p:tav tm="0">
                                          <p:val>
                                            <p:strVal val="#ppt_h"/>
                                          </p:val>
                                        </p:tav>
                                        <p:tav tm="100000">
                                          <p:val>
                                            <p:strVal val="#ppt_h"/>
                                          </p:val>
                                        </p:tav>
                                      </p:tavLst>
                                    </p:anim>
                                    <p:animEffect transition="in" filter="fade">
                                      <p:cBhvr>
                                        <p:cTn id="21" dur="1000"/>
                                        <p:tgtEl>
                                          <p:spTgt spid="389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17" grpId="0"/>
      <p:bldP spid="38918"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3" name="Rectangle 2"/>
          <p:cNvSpPr>
            <a:spLocks noGrp="1" noChangeArrowheads="1"/>
          </p:cNvSpPr>
          <p:nvPr>
            <p:ph type="title"/>
          </p:nvPr>
        </p:nvSpPr>
        <p:spPr/>
        <p:txBody>
          <a:bodyPr/>
          <a:lstStyle/>
          <a:p>
            <a:pPr eaLnBrk="1" hangingPunct="1"/>
            <a:r>
              <a:rPr lang="en-IE" altLang="en-US" dirty="0"/>
              <a:t>Balance</a:t>
            </a:r>
            <a:endParaRPr lang="en-US" altLang="en-US" dirty="0"/>
          </a:p>
        </p:txBody>
      </p:sp>
      <p:sp>
        <p:nvSpPr>
          <p:cNvPr id="30724" name="Rectangle 3"/>
          <p:cNvSpPr>
            <a:spLocks noGrp="1" noChangeArrowheads="1"/>
          </p:cNvSpPr>
          <p:nvPr>
            <p:ph type="body" idx="1"/>
          </p:nvPr>
        </p:nvSpPr>
        <p:spPr>
          <a:xfrm>
            <a:off x="930031" y="1951893"/>
            <a:ext cx="11176000" cy="4114800"/>
          </a:xfrm>
        </p:spPr>
        <p:txBody>
          <a:bodyPr/>
          <a:lstStyle/>
          <a:p>
            <a:pPr eaLnBrk="1" hangingPunct="1"/>
            <a:r>
              <a:rPr lang="en-US" altLang="en-US" dirty="0" smtClean="0"/>
              <a:t>There are many ways to create balance when designing an HTML page. </a:t>
            </a:r>
          </a:p>
          <a:p>
            <a:pPr eaLnBrk="1" hangingPunct="1"/>
            <a:r>
              <a:rPr lang="en-US" altLang="en-US" dirty="0" smtClean="0"/>
              <a:t>The simplest type is a formally or symmetrically balanced page. </a:t>
            </a:r>
          </a:p>
          <a:p>
            <a:pPr eaLnBrk="1" hangingPunct="1"/>
            <a:r>
              <a:rPr lang="en-US" altLang="en-US" dirty="0" smtClean="0"/>
              <a:t>This occurs when the right side is nearly identical to the left side of the page (or the top and bottom of the page are similar to each other). </a:t>
            </a:r>
          </a:p>
        </p:txBody>
      </p:sp>
      <p:sp>
        <p:nvSpPr>
          <p:cNvPr id="2" name="Slide Number Placeholder 1"/>
          <p:cNvSpPr>
            <a:spLocks noGrp="1"/>
          </p:cNvSpPr>
          <p:nvPr>
            <p:ph type="sldNum" sz="quarter" idx="12"/>
          </p:nvPr>
        </p:nvSpPr>
        <p:spPr/>
        <p:txBody>
          <a:bodyPr/>
          <a:lstStyle/>
          <a:p>
            <a:fld id="{6113E31D-E2AB-40D1-8B51-AFA5AFEF393A}" type="slidenum">
              <a:rPr lang="en-US" smtClean="0"/>
              <a:t>28</a:t>
            </a:fld>
            <a:endParaRPr lang="en-US" dirty="0"/>
          </a:p>
        </p:txBody>
      </p:sp>
    </p:spTree>
    <p:extLst>
      <p:ext uri="{BB962C8B-B14F-4D97-AF65-F5344CB8AC3E}">
        <p14:creationId xmlns:p14="http://schemas.microsoft.com/office/powerpoint/2010/main" val="178224147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9" name="Picture 5" descr="ch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94400" y="990600"/>
            <a:ext cx="5920317" cy="449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50"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1371600"/>
            <a:ext cx="5562600" cy="3752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p:cNvSpPr>
            <a:spLocks noGrp="1"/>
          </p:cNvSpPr>
          <p:nvPr>
            <p:ph type="sldNum" sz="quarter" idx="12"/>
          </p:nvPr>
        </p:nvSpPr>
        <p:spPr/>
        <p:txBody>
          <a:bodyPr/>
          <a:lstStyle/>
          <a:p>
            <a:fld id="{6113E31D-E2AB-40D1-8B51-AFA5AFEF393A}" type="slidenum">
              <a:rPr lang="en-US" smtClean="0"/>
              <a:t>29</a:t>
            </a:fld>
            <a:endParaRPr lang="en-US" dirty="0"/>
          </a:p>
        </p:txBody>
      </p:sp>
    </p:spTree>
    <p:extLst>
      <p:ext uri="{BB962C8B-B14F-4D97-AF65-F5344CB8AC3E}">
        <p14:creationId xmlns:p14="http://schemas.microsoft.com/office/powerpoint/2010/main" val="95083202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2"/>
          <p:cNvSpPr>
            <a:spLocks noGrp="1" noChangeArrowheads="1"/>
          </p:cNvSpPr>
          <p:nvPr>
            <p:ph type="title"/>
          </p:nvPr>
        </p:nvSpPr>
        <p:spPr/>
        <p:txBody>
          <a:bodyPr/>
          <a:lstStyle/>
          <a:p>
            <a:pPr eaLnBrk="1" hangingPunct="1"/>
            <a:r>
              <a:rPr lang="en-IE" altLang="en-US" smtClean="0"/>
              <a:t>Discovery</a:t>
            </a:r>
            <a:endParaRPr lang="en-US" altLang="en-US" smtClean="0"/>
          </a:p>
        </p:txBody>
      </p:sp>
      <p:sp>
        <p:nvSpPr>
          <p:cNvPr id="5124" name="Rectangle 3"/>
          <p:cNvSpPr>
            <a:spLocks noGrp="1" noChangeArrowheads="1"/>
          </p:cNvSpPr>
          <p:nvPr>
            <p:ph type="body" idx="1"/>
          </p:nvPr>
        </p:nvSpPr>
        <p:spPr>
          <a:xfrm>
            <a:off x="1117600" y="1981200"/>
            <a:ext cx="10769600" cy="4114800"/>
          </a:xfrm>
        </p:spPr>
        <p:txBody>
          <a:bodyPr/>
          <a:lstStyle/>
          <a:p>
            <a:pPr eaLnBrk="1" hangingPunct="1">
              <a:lnSpc>
                <a:spcPct val="80000"/>
              </a:lnSpc>
            </a:pPr>
            <a:r>
              <a:rPr lang="en-IE" altLang="en-US" sz="2000" smtClean="0"/>
              <a:t>This part of the design process is about meeting the clients and discovering what they want.</a:t>
            </a:r>
          </a:p>
          <a:p>
            <a:pPr eaLnBrk="1" hangingPunct="1">
              <a:lnSpc>
                <a:spcPct val="80000"/>
              </a:lnSpc>
            </a:pPr>
            <a:r>
              <a:rPr lang="en-US" altLang="en-US" sz="2000" smtClean="0"/>
              <a:t>The initial client meeting is about communication. Try to listen more than you speak.</a:t>
            </a:r>
          </a:p>
          <a:p>
            <a:pPr lvl="1" eaLnBrk="1" hangingPunct="1">
              <a:lnSpc>
                <a:spcPct val="80000"/>
              </a:lnSpc>
            </a:pPr>
            <a:r>
              <a:rPr lang="en-US" altLang="en-US" sz="1800" smtClean="0"/>
              <a:t>What does the company do? </a:t>
            </a:r>
          </a:p>
          <a:p>
            <a:pPr lvl="1" eaLnBrk="1" hangingPunct="1">
              <a:lnSpc>
                <a:spcPct val="80000"/>
              </a:lnSpc>
            </a:pPr>
            <a:r>
              <a:rPr lang="en-US" altLang="en-US" sz="1800" smtClean="0"/>
              <a:t>What is your role in the company? </a:t>
            </a:r>
          </a:p>
          <a:p>
            <a:pPr lvl="1" eaLnBrk="1" hangingPunct="1">
              <a:lnSpc>
                <a:spcPct val="80000"/>
              </a:lnSpc>
            </a:pPr>
            <a:r>
              <a:rPr lang="en-US" altLang="en-US" sz="1800" smtClean="0"/>
              <a:t>Does the company have an existing logo or brand? </a:t>
            </a:r>
          </a:p>
          <a:p>
            <a:pPr lvl="1" eaLnBrk="1" hangingPunct="1">
              <a:lnSpc>
                <a:spcPct val="80000"/>
              </a:lnSpc>
            </a:pPr>
            <a:r>
              <a:rPr lang="en-US" altLang="en-US" sz="1800" smtClean="0"/>
              <a:t>What is your goal in developing a web site? </a:t>
            </a:r>
          </a:p>
          <a:p>
            <a:pPr lvl="1" eaLnBrk="1" hangingPunct="1">
              <a:lnSpc>
                <a:spcPct val="80000"/>
              </a:lnSpc>
            </a:pPr>
            <a:r>
              <a:rPr lang="en-US" altLang="en-US" sz="1800" smtClean="0"/>
              <a:t>What information do you wish to provide online? </a:t>
            </a:r>
          </a:p>
          <a:p>
            <a:pPr lvl="1" eaLnBrk="1" hangingPunct="1">
              <a:lnSpc>
                <a:spcPct val="80000"/>
              </a:lnSpc>
            </a:pPr>
            <a:r>
              <a:rPr lang="en-US" altLang="en-US" sz="1800" smtClean="0"/>
              <a:t>Who comprises your target audience? </a:t>
            </a:r>
          </a:p>
          <a:p>
            <a:pPr lvl="1" eaLnBrk="1" hangingPunct="1">
              <a:lnSpc>
                <a:spcPct val="80000"/>
              </a:lnSpc>
            </a:pPr>
            <a:r>
              <a:rPr lang="en-US" altLang="en-US" sz="1800" smtClean="0"/>
              <a:t>Do its members share any common demographics, like age, sex, or a physical location? </a:t>
            </a:r>
          </a:p>
          <a:p>
            <a:pPr lvl="1" eaLnBrk="1" hangingPunct="1">
              <a:lnSpc>
                <a:spcPct val="80000"/>
              </a:lnSpc>
            </a:pPr>
            <a:r>
              <a:rPr lang="en-US" altLang="en-US" sz="1800" smtClean="0"/>
              <a:t>Who are your competitors and do they have web sites?</a:t>
            </a:r>
          </a:p>
          <a:p>
            <a:pPr eaLnBrk="1" hangingPunct="1">
              <a:lnSpc>
                <a:spcPct val="80000"/>
              </a:lnSpc>
            </a:pPr>
            <a:r>
              <a:rPr lang="en-US" altLang="en-US" sz="2000" smtClean="0"/>
              <a:t>If you’re a programmer, avoid the tech jargon. If you’re a designer, avoid talking specifically about design.</a:t>
            </a:r>
          </a:p>
        </p:txBody>
      </p:sp>
      <p:sp>
        <p:nvSpPr>
          <p:cNvPr id="2" name="Slide Number Placeholder 1"/>
          <p:cNvSpPr>
            <a:spLocks noGrp="1"/>
          </p:cNvSpPr>
          <p:nvPr>
            <p:ph type="sldNum" sz="quarter" idx="12"/>
          </p:nvPr>
        </p:nvSpPr>
        <p:spPr/>
        <p:txBody>
          <a:bodyPr/>
          <a:lstStyle/>
          <a:p>
            <a:fld id="{6113E31D-E2AB-40D1-8B51-AFA5AFEF393A}" type="slidenum">
              <a:rPr lang="en-US" smtClean="0"/>
              <a:t>3</a:t>
            </a:fld>
            <a:endParaRPr lang="en-US" dirty="0"/>
          </a:p>
        </p:txBody>
      </p:sp>
    </p:spTree>
    <p:extLst>
      <p:ext uri="{BB962C8B-B14F-4D97-AF65-F5344CB8AC3E}">
        <p14:creationId xmlns:p14="http://schemas.microsoft.com/office/powerpoint/2010/main" val="20341956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3" name="Picture 4" descr="ch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40000" y="119429"/>
            <a:ext cx="7899400" cy="656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p:cNvSpPr>
            <a:spLocks noGrp="1"/>
          </p:cNvSpPr>
          <p:nvPr>
            <p:ph type="sldNum" sz="quarter" idx="12"/>
          </p:nvPr>
        </p:nvSpPr>
        <p:spPr/>
        <p:txBody>
          <a:bodyPr/>
          <a:lstStyle/>
          <a:p>
            <a:fld id="{6113E31D-E2AB-40D1-8B51-AFA5AFEF393A}" type="slidenum">
              <a:rPr lang="en-US" smtClean="0"/>
              <a:t>30</a:t>
            </a:fld>
            <a:endParaRPr lang="en-US" dirty="0"/>
          </a:p>
        </p:txBody>
      </p:sp>
    </p:spTree>
    <p:extLst>
      <p:ext uri="{BB962C8B-B14F-4D97-AF65-F5344CB8AC3E}">
        <p14:creationId xmlns:p14="http://schemas.microsoft.com/office/powerpoint/2010/main" val="281108530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5" name="Rectangle 2"/>
          <p:cNvSpPr>
            <a:spLocks noGrp="1" noChangeArrowheads="1"/>
          </p:cNvSpPr>
          <p:nvPr>
            <p:ph type="title"/>
          </p:nvPr>
        </p:nvSpPr>
        <p:spPr/>
        <p:txBody>
          <a:bodyPr/>
          <a:lstStyle/>
          <a:p>
            <a:pPr eaLnBrk="1" hangingPunct="1"/>
            <a:r>
              <a:rPr lang="en-US" altLang="en-US" dirty="0"/>
              <a:t>Asymmetrical</a:t>
            </a:r>
            <a:r>
              <a:rPr lang="en-US" altLang="en-US" dirty="0" smtClean="0"/>
              <a:t> Balance</a:t>
            </a:r>
          </a:p>
        </p:txBody>
      </p:sp>
      <p:sp>
        <p:nvSpPr>
          <p:cNvPr id="33796" name="Rectangle 3"/>
          <p:cNvSpPr>
            <a:spLocks noGrp="1" noChangeArrowheads="1"/>
          </p:cNvSpPr>
          <p:nvPr>
            <p:ph type="body" idx="1"/>
          </p:nvPr>
        </p:nvSpPr>
        <p:spPr>
          <a:xfrm>
            <a:off x="1016000" y="1981200"/>
            <a:ext cx="10363200" cy="4114800"/>
          </a:xfrm>
        </p:spPr>
        <p:txBody>
          <a:bodyPr>
            <a:normAutofit/>
          </a:bodyPr>
          <a:lstStyle/>
          <a:p>
            <a:pPr eaLnBrk="1" hangingPunct="1">
              <a:lnSpc>
                <a:spcPct val="80000"/>
              </a:lnSpc>
            </a:pPr>
            <a:r>
              <a:rPr lang="en-US" altLang="en-US" b="1" dirty="0" smtClean="0"/>
              <a:t>Asymmetrical balance</a:t>
            </a:r>
            <a:r>
              <a:rPr lang="en-US" altLang="en-US" dirty="0" smtClean="0"/>
              <a:t>, or informal balance, is a little more abstract, and generally more visually interesting, than symmetrical balance. </a:t>
            </a:r>
          </a:p>
          <a:p>
            <a:pPr eaLnBrk="1" hangingPunct="1">
              <a:lnSpc>
                <a:spcPct val="80000"/>
              </a:lnSpc>
            </a:pPr>
            <a:r>
              <a:rPr lang="en-US" altLang="en-US" dirty="0" smtClean="0"/>
              <a:t>Rather than having mirror images on either side of the layout, asymmetrical balance involves objects of differing size, shape, tone, or placement. </a:t>
            </a:r>
          </a:p>
          <a:p>
            <a:pPr eaLnBrk="1" hangingPunct="1">
              <a:lnSpc>
                <a:spcPct val="80000"/>
              </a:lnSpc>
            </a:pPr>
            <a:r>
              <a:rPr lang="en-US" altLang="en-US" dirty="0" smtClean="0"/>
              <a:t>These objects are arranged so that, despite their differences, they equalize the weight of the page. If you have a large object on one side of a page, and you partner it with several smaller items on the other side, the composition can still feel balanced.</a:t>
            </a:r>
          </a:p>
        </p:txBody>
      </p:sp>
      <p:sp>
        <p:nvSpPr>
          <p:cNvPr id="2" name="Slide Number Placeholder 1"/>
          <p:cNvSpPr>
            <a:spLocks noGrp="1"/>
          </p:cNvSpPr>
          <p:nvPr>
            <p:ph type="sldNum" sz="quarter" idx="12"/>
          </p:nvPr>
        </p:nvSpPr>
        <p:spPr/>
        <p:txBody>
          <a:bodyPr/>
          <a:lstStyle/>
          <a:p>
            <a:fld id="{6113E31D-E2AB-40D1-8B51-AFA5AFEF393A}" type="slidenum">
              <a:rPr lang="en-US" smtClean="0"/>
              <a:t>31</a:t>
            </a:fld>
            <a:endParaRPr lang="en-US" dirty="0"/>
          </a:p>
        </p:txBody>
      </p:sp>
    </p:spTree>
    <p:extLst>
      <p:ext uri="{BB962C8B-B14F-4D97-AF65-F5344CB8AC3E}">
        <p14:creationId xmlns:p14="http://schemas.microsoft.com/office/powerpoint/2010/main" val="315634703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Rectangle 2"/>
          <p:cNvSpPr>
            <a:spLocks noGrp="1" noChangeArrowheads="1"/>
          </p:cNvSpPr>
          <p:nvPr>
            <p:ph type="title"/>
          </p:nvPr>
        </p:nvSpPr>
        <p:spPr/>
        <p:txBody>
          <a:bodyPr/>
          <a:lstStyle/>
          <a:p>
            <a:r>
              <a:rPr lang="en-US" altLang="en-US" dirty="0"/>
              <a:t>Asymmetrical Balance</a:t>
            </a:r>
            <a:endParaRPr lang="en-US" altLang="en-US" dirty="0" smtClean="0"/>
          </a:p>
        </p:txBody>
      </p:sp>
      <p:pic>
        <p:nvPicPr>
          <p:cNvPr id="34820" name="Picture 4"/>
          <p:cNvPicPr>
            <a:picLocks noGrp="1" noChangeAspect="1" noChangeArrowheads="1"/>
          </p:cNvPicPr>
          <p:nvPr>
            <p:ph type="body" idx="1"/>
          </p:nvPr>
        </p:nvPicPr>
        <p:blipFill>
          <a:blip r:embed="rId2">
            <a:extLst>
              <a:ext uri="{28A0092B-C50C-407E-A947-70E740481C1C}">
                <a14:useLocalDpi xmlns:a14="http://schemas.microsoft.com/office/drawing/2010/main" val="0"/>
              </a:ext>
            </a:extLst>
          </a:blip>
          <a:srcRect/>
          <a:stretch>
            <a:fillRect/>
          </a:stretch>
        </p:blipFill>
        <p:spPr>
          <a:xfrm>
            <a:off x="2235201" y="1981200"/>
            <a:ext cx="7262284" cy="4114800"/>
          </a:xfrm>
          <a:noFill/>
        </p:spPr>
      </p:pic>
      <p:sp>
        <p:nvSpPr>
          <p:cNvPr id="2" name="Slide Number Placeholder 1"/>
          <p:cNvSpPr>
            <a:spLocks noGrp="1"/>
          </p:cNvSpPr>
          <p:nvPr>
            <p:ph type="sldNum" sz="quarter" idx="12"/>
          </p:nvPr>
        </p:nvSpPr>
        <p:spPr/>
        <p:txBody>
          <a:bodyPr/>
          <a:lstStyle/>
          <a:p>
            <a:fld id="{6113E31D-E2AB-40D1-8B51-AFA5AFEF393A}" type="slidenum">
              <a:rPr lang="en-US" smtClean="0"/>
              <a:t>32</a:t>
            </a:fld>
            <a:endParaRPr lang="en-US" dirty="0"/>
          </a:p>
        </p:txBody>
      </p:sp>
    </p:spTree>
    <p:extLst>
      <p:ext uri="{BB962C8B-B14F-4D97-AF65-F5344CB8AC3E}">
        <p14:creationId xmlns:p14="http://schemas.microsoft.com/office/powerpoint/2010/main" val="112330026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5" name="Picture 4" descr="ch1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52651" y="538164"/>
            <a:ext cx="7886700" cy="578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p:cNvSpPr>
            <a:spLocks noGrp="1"/>
          </p:cNvSpPr>
          <p:nvPr>
            <p:ph type="sldNum" sz="quarter" idx="12"/>
          </p:nvPr>
        </p:nvSpPr>
        <p:spPr/>
        <p:txBody>
          <a:bodyPr/>
          <a:lstStyle/>
          <a:p>
            <a:fld id="{6113E31D-E2AB-40D1-8B51-AFA5AFEF393A}" type="slidenum">
              <a:rPr lang="en-US" smtClean="0"/>
              <a:t>33</a:t>
            </a:fld>
            <a:endParaRPr lang="en-US" dirty="0"/>
          </a:p>
        </p:txBody>
      </p:sp>
    </p:spTree>
    <p:extLst>
      <p:ext uri="{BB962C8B-B14F-4D97-AF65-F5344CB8AC3E}">
        <p14:creationId xmlns:p14="http://schemas.microsoft.com/office/powerpoint/2010/main" val="18160547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7" name="Rectangle 2"/>
          <p:cNvSpPr>
            <a:spLocks noGrp="1" noChangeArrowheads="1"/>
          </p:cNvSpPr>
          <p:nvPr>
            <p:ph type="title"/>
          </p:nvPr>
        </p:nvSpPr>
        <p:spPr/>
        <p:txBody>
          <a:bodyPr/>
          <a:lstStyle/>
          <a:p>
            <a:pPr eaLnBrk="1" hangingPunct="1"/>
            <a:r>
              <a:rPr lang="en-IE" altLang="en-US" dirty="0" smtClean="0"/>
              <a:t>Layouts</a:t>
            </a:r>
            <a:endParaRPr lang="en-US" altLang="en-US" dirty="0" smtClean="0"/>
          </a:p>
        </p:txBody>
      </p:sp>
      <p:sp>
        <p:nvSpPr>
          <p:cNvPr id="36868" name="Rectangle 3"/>
          <p:cNvSpPr>
            <a:spLocks noGrp="1" noChangeArrowheads="1"/>
          </p:cNvSpPr>
          <p:nvPr>
            <p:ph type="body" idx="1"/>
          </p:nvPr>
        </p:nvSpPr>
        <p:spPr>
          <a:xfrm>
            <a:off x="1043354" y="1910862"/>
            <a:ext cx="10363200" cy="4114800"/>
          </a:xfrm>
        </p:spPr>
        <p:txBody>
          <a:bodyPr/>
          <a:lstStyle/>
          <a:p>
            <a:pPr eaLnBrk="1" hangingPunct="1"/>
            <a:r>
              <a:rPr lang="en-US" altLang="en-US" dirty="0" smtClean="0"/>
              <a:t>We’ll now look at the most common layouts, and explore some of their advantages and disadvantages.</a:t>
            </a:r>
          </a:p>
        </p:txBody>
      </p:sp>
      <p:sp>
        <p:nvSpPr>
          <p:cNvPr id="2" name="Slide Number Placeholder 1"/>
          <p:cNvSpPr>
            <a:spLocks noGrp="1"/>
          </p:cNvSpPr>
          <p:nvPr>
            <p:ph type="sldNum" sz="quarter" idx="12"/>
          </p:nvPr>
        </p:nvSpPr>
        <p:spPr/>
        <p:txBody>
          <a:bodyPr/>
          <a:lstStyle/>
          <a:p>
            <a:fld id="{6113E31D-E2AB-40D1-8B51-AFA5AFEF393A}" type="slidenum">
              <a:rPr lang="en-US" smtClean="0"/>
              <a:t>34</a:t>
            </a:fld>
            <a:endParaRPr lang="en-US" dirty="0"/>
          </a:p>
        </p:txBody>
      </p:sp>
    </p:spTree>
    <p:extLst>
      <p:ext uri="{BB962C8B-B14F-4D97-AF65-F5344CB8AC3E}">
        <p14:creationId xmlns:p14="http://schemas.microsoft.com/office/powerpoint/2010/main" val="144519180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1" name="Rectangle 2"/>
          <p:cNvSpPr>
            <a:spLocks noGrp="1" noChangeArrowheads="1"/>
          </p:cNvSpPr>
          <p:nvPr>
            <p:ph type="title"/>
          </p:nvPr>
        </p:nvSpPr>
        <p:spPr>
          <a:xfrm>
            <a:off x="1320800" y="914400"/>
            <a:ext cx="10390717" cy="1143000"/>
          </a:xfrm>
        </p:spPr>
        <p:txBody>
          <a:bodyPr>
            <a:normAutofit fontScale="90000"/>
          </a:bodyPr>
          <a:lstStyle/>
          <a:p>
            <a:pPr eaLnBrk="1" hangingPunct="1"/>
            <a:r>
              <a:rPr lang="en-US" altLang="en-US" sz="5300" dirty="0"/>
              <a:t>Left-column</a:t>
            </a:r>
            <a:r>
              <a:rPr lang="en-US" altLang="en-US" dirty="0" smtClean="0"/>
              <a:t> Navigation</a:t>
            </a:r>
            <a:r>
              <a:rPr lang="en-US" altLang="en-US" sz="4000" dirty="0" smtClean="0">
                <a:solidFill>
                  <a:schemeClr val="tx1"/>
                </a:solidFill>
              </a:rPr>
              <a:t/>
            </a:r>
            <a:br>
              <a:rPr lang="en-US" altLang="en-US" sz="4000" dirty="0" smtClean="0">
                <a:solidFill>
                  <a:schemeClr val="tx1"/>
                </a:solidFill>
              </a:rPr>
            </a:br>
            <a:endParaRPr lang="en-US" altLang="en-US" sz="4000" dirty="0" smtClean="0">
              <a:solidFill>
                <a:schemeClr val="tx1"/>
              </a:solidFill>
            </a:endParaRPr>
          </a:p>
        </p:txBody>
      </p:sp>
      <p:pic>
        <p:nvPicPr>
          <p:cNvPr id="37892" name="Picture 4"/>
          <p:cNvPicPr>
            <a:picLocks noGrp="1" noChangeAspect="1" noChangeArrowheads="1"/>
          </p:cNvPicPr>
          <p:nvPr>
            <p:ph type="body" idx="1"/>
          </p:nvPr>
        </p:nvPicPr>
        <p:blipFill>
          <a:blip r:embed="rId2">
            <a:extLst>
              <a:ext uri="{28A0092B-C50C-407E-A947-70E740481C1C}">
                <a14:useLocalDpi xmlns:a14="http://schemas.microsoft.com/office/drawing/2010/main" val="0"/>
              </a:ext>
            </a:extLst>
          </a:blip>
          <a:srcRect/>
          <a:stretch>
            <a:fillRect/>
          </a:stretch>
        </p:blipFill>
        <p:spPr>
          <a:xfrm>
            <a:off x="1152769" y="2807677"/>
            <a:ext cx="10363200" cy="2903538"/>
          </a:xfrm>
          <a:noFill/>
        </p:spPr>
      </p:pic>
      <p:sp>
        <p:nvSpPr>
          <p:cNvPr id="37893" name="Rectangle 6"/>
          <p:cNvSpPr>
            <a:spLocks noChangeArrowheads="1"/>
          </p:cNvSpPr>
          <p:nvPr/>
        </p:nvSpPr>
        <p:spPr bwMode="auto">
          <a:xfrm>
            <a:off x="914400" y="1981200"/>
            <a:ext cx="103632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buClr>
                <a:schemeClr val="accent1"/>
              </a:buClr>
              <a:buFont typeface="Wingdings" panose="05000000000000000000" pitchFamily="2" charset="2"/>
              <a:buChar char="§"/>
            </a:pPr>
            <a:r>
              <a:rPr lang="en-US" altLang="en-US" sz="2000" dirty="0">
                <a:solidFill>
                  <a:schemeClr val="tx1">
                    <a:lumMod val="75000"/>
                    <a:lumOff val="25000"/>
                  </a:schemeClr>
                </a:solidFill>
                <a:latin typeface="+mn-lt"/>
              </a:rPr>
              <a:t>Regardless of whether we’re talking about liquid or fixed-width layout design, the left-column navigation format is the de facto standard. </a:t>
            </a:r>
          </a:p>
        </p:txBody>
      </p:sp>
      <p:sp>
        <p:nvSpPr>
          <p:cNvPr id="2" name="Slide Number Placeholder 1"/>
          <p:cNvSpPr>
            <a:spLocks noGrp="1"/>
          </p:cNvSpPr>
          <p:nvPr>
            <p:ph type="sldNum" sz="quarter" idx="12"/>
          </p:nvPr>
        </p:nvSpPr>
        <p:spPr/>
        <p:txBody>
          <a:bodyPr/>
          <a:lstStyle/>
          <a:p>
            <a:fld id="{6113E31D-E2AB-40D1-8B51-AFA5AFEF393A}" type="slidenum">
              <a:rPr lang="en-US" smtClean="0"/>
              <a:t>35</a:t>
            </a:fld>
            <a:endParaRPr lang="en-US" dirty="0"/>
          </a:p>
        </p:txBody>
      </p:sp>
    </p:spTree>
    <p:extLst>
      <p:ext uri="{BB962C8B-B14F-4D97-AF65-F5344CB8AC3E}">
        <p14:creationId xmlns:p14="http://schemas.microsoft.com/office/powerpoint/2010/main" val="138692752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5" name="Rectangle 2"/>
          <p:cNvSpPr>
            <a:spLocks noGrp="1" noChangeArrowheads="1"/>
          </p:cNvSpPr>
          <p:nvPr>
            <p:ph type="title"/>
          </p:nvPr>
        </p:nvSpPr>
        <p:spPr/>
        <p:txBody>
          <a:bodyPr/>
          <a:lstStyle/>
          <a:p>
            <a:r>
              <a:rPr lang="en-US" altLang="en-US" dirty="0"/>
              <a:t>Left-column </a:t>
            </a:r>
            <a:r>
              <a:rPr lang="en-US" altLang="en-US" dirty="0" smtClean="0"/>
              <a:t>Navigation</a:t>
            </a:r>
            <a:endParaRPr lang="en-US" altLang="en-US" dirty="0" smtClean="0"/>
          </a:p>
        </p:txBody>
      </p:sp>
      <p:sp>
        <p:nvSpPr>
          <p:cNvPr id="38916" name="Rectangle 3"/>
          <p:cNvSpPr>
            <a:spLocks noGrp="1" noChangeArrowheads="1"/>
          </p:cNvSpPr>
          <p:nvPr>
            <p:ph type="body" idx="1"/>
          </p:nvPr>
        </p:nvSpPr>
        <p:spPr>
          <a:xfrm>
            <a:off x="969107" y="1887415"/>
            <a:ext cx="10363200" cy="4114800"/>
          </a:xfrm>
        </p:spPr>
        <p:txBody>
          <a:bodyPr>
            <a:normAutofit/>
          </a:bodyPr>
          <a:lstStyle/>
          <a:p>
            <a:pPr eaLnBrk="1" hangingPunct="1"/>
            <a:r>
              <a:rPr lang="en-US" altLang="en-US" dirty="0" smtClean="0"/>
              <a:t>Many sites that fit into this mold don’t necessarily use the left column as the main navigation block—sometimes you’ll see the navigation along the top of the page—but they still divide the layout below the header into a narrow (one-third or less) left column and a wide right column.</a:t>
            </a:r>
            <a:r>
              <a:rPr lang="en-US" altLang="en-US" sz="1800" dirty="0" smtClean="0"/>
              <a:t> </a:t>
            </a:r>
          </a:p>
          <a:p>
            <a:pPr eaLnBrk="1" hangingPunct="1"/>
            <a:r>
              <a:rPr lang="en-US" altLang="en-US" dirty="0" smtClean="0"/>
              <a:t>The downside to sites that use left-column navigation is that they can lack creativity.</a:t>
            </a:r>
            <a:r>
              <a:rPr lang="en-US" altLang="en-US" sz="1800" dirty="0" smtClean="0"/>
              <a:t> </a:t>
            </a:r>
          </a:p>
        </p:txBody>
      </p:sp>
      <p:sp>
        <p:nvSpPr>
          <p:cNvPr id="2" name="Slide Number Placeholder 1"/>
          <p:cNvSpPr>
            <a:spLocks noGrp="1"/>
          </p:cNvSpPr>
          <p:nvPr>
            <p:ph type="sldNum" sz="quarter" idx="12"/>
          </p:nvPr>
        </p:nvSpPr>
        <p:spPr/>
        <p:txBody>
          <a:bodyPr/>
          <a:lstStyle/>
          <a:p>
            <a:fld id="{6113E31D-E2AB-40D1-8B51-AFA5AFEF393A}" type="slidenum">
              <a:rPr lang="en-US" smtClean="0"/>
              <a:t>36</a:t>
            </a:fld>
            <a:endParaRPr lang="en-US" dirty="0"/>
          </a:p>
        </p:txBody>
      </p:sp>
    </p:spTree>
    <p:extLst>
      <p:ext uri="{BB962C8B-B14F-4D97-AF65-F5344CB8AC3E}">
        <p14:creationId xmlns:p14="http://schemas.microsoft.com/office/powerpoint/2010/main" val="138719333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9" name="Rectangle 2"/>
          <p:cNvSpPr>
            <a:spLocks noGrp="1" noChangeArrowheads="1"/>
          </p:cNvSpPr>
          <p:nvPr>
            <p:ph type="title"/>
          </p:nvPr>
        </p:nvSpPr>
        <p:spPr>
          <a:xfrm>
            <a:off x="1320800" y="838200"/>
            <a:ext cx="10390717" cy="1143000"/>
          </a:xfrm>
        </p:spPr>
        <p:txBody>
          <a:bodyPr>
            <a:normAutofit fontScale="90000"/>
          </a:bodyPr>
          <a:lstStyle/>
          <a:p>
            <a:pPr eaLnBrk="1" hangingPunct="1"/>
            <a:r>
              <a:rPr lang="en-US" altLang="en-US" sz="5300" dirty="0"/>
              <a:t>Right-column</a:t>
            </a:r>
            <a:r>
              <a:rPr lang="en-US" altLang="en-US" sz="4000" dirty="0" smtClean="0"/>
              <a:t> </a:t>
            </a:r>
            <a:r>
              <a:rPr lang="en-US" altLang="en-US" dirty="0"/>
              <a:t>Navigation</a:t>
            </a:r>
            <a:r>
              <a:rPr lang="en-US" altLang="en-US" sz="4000" dirty="0" smtClean="0"/>
              <a:t/>
            </a:r>
            <a:br>
              <a:rPr lang="en-US" altLang="en-US" sz="4000" dirty="0" smtClean="0"/>
            </a:br>
            <a:endParaRPr lang="en-US" altLang="en-US" sz="4000" dirty="0" smtClean="0"/>
          </a:p>
        </p:txBody>
      </p:sp>
      <p:sp>
        <p:nvSpPr>
          <p:cNvPr id="39940" name="Rectangle 3"/>
          <p:cNvSpPr>
            <a:spLocks noGrp="1" noChangeArrowheads="1"/>
          </p:cNvSpPr>
          <p:nvPr>
            <p:ph type="body" idx="1"/>
          </p:nvPr>
        </p:nvSpPr>
        <p:spPr>
          <a:xfrm>
            <a:off x="1070708" y="1887415"/>
            <a:ext cx="10566400" cy="4114800"/>
          </a:xfrm>
        </p:spPr>
        <p:txBody>
          <a:bodyPr/>
          <a:lstStyle/>
          <a:p>
            <a:pPr eaLnBrk="1" hangingPunct="1">
              <a:lnSpc>
                <a:spcPct val="90000"/>
              </a:lnSpc>
            </a:pPr>
            <a:r>
              <a:rPr lang="en-US" altLang="en-US" dirty="0" smtClean="0"/>
              <a:t>Although it’s difficult to find sites like Audi’s that place the main site navigation along the right-hand side of the layout, it’s quite easy to find sites that use a right-hand column for sub-navigation, advertising, or sub-content.</a:t>
            </a:r>
          </a:p>
          <a:p>
            <a:pPr eaLnBrk="1" hangingPunct="1">
              <a:lnSpc>
                <a:spcPct val="90000"/>
              </a:lnSpc>
            </a:pPr>
            <a:r>
              <a:rPr lang="en-US" altLang="en-US" dirty="0" smtClean="0"/>
              <a:t>Since, in western cultures, our eyes scan from left to right, this allows the page’s main content to be the first thing viewers see.</a:t>
            </a:r>
          </a:p>
        </p:txBody>
      </p:sp>
      <p:sp>
        <p:nvSpPr>
          <p:cNvPr id="2" name="Slide Number Placeholder 1"/>
          <p:cNvSpPr>
            <a:spLocks noGrp="1"/>
          </p:cNvSpPr>
          <p:nvPr>
            <p:ph type="sldNum" sz="quarter" idx="12"/>
          </p:nvPr>
        </p:nvSpPr>
        <p:spPr/>
        <p:txBody>
          <a:bodyPr/>
          <a:lstStyle/>
          <a:p>
            <a:fld id="{6113E31D-E2AB-40D1-8B51-AFA5AFEF393A}" type="slidenum">
              <a:rPr lang="en-US" smtClean="0"/>
              <a:t>37</a:t>
            </a:fld>
            <a:endParaRPr lang="en-US" dirty="0"/>
          </a:p>
        </p:txBody>
      </p:sp>
    </p:spTree>
    <p:extLst>
      <p:ext uri="{BB962C8B-B14F-4D97-AF65-F5344CB8AC3E}">
        <p14:creationId xmlns:p14="http://schemas.microsoft.com/office/powerpoint/2010/main" val="394560943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3" name="Rectangle 2"/>
          <p:cNvSpPr>
            <a:spLocks noGrp="1" noChangeArrowheads="1"/>
          </p:cNvSpPr>
          <p:nvPr>
            <p:ph type="title"/>
          </p:nvPr>
        </p:nvSpPr>
        <p:spPr/>
        <p:txBody>
          <a:bodyPr/>
          <a:lstStyle/>
          <a:p>
            <a:r>
              <a:rPr lang="en-US" altLang="en-US" dirty="0"/>
              <a:t>Right-column</a:t>
            </a:r>
            <a:r>
              <a:rPr lang="en-US" altLang="en-US" sz="3600" dirty="0"/>
              <a:t> </a:t>
            </a:r>
            <a:r>
              <a:rPr lang="en-US" altLang="en-US" dirty="0" smtClean="0"/>
              <a:t>Navigation</a:t>
            </a:r>
            <a:endParaRPr lang="en-US" altLang="en-US" dirty="0" smtClean="0"/>
          </a:p>
        </p:txBody>
      </p:sp>
      <p:pic>
        <p:nvPicPr>
          <p:cNvPr id="40964" name="Picture 4"/>
          <p:cNvPicPr>
            <a:picLocks noGrp="1" noChangeAspect="1" noChangeArrowheads="1"/>
          </p:cNvPicPr>
          <p:nvPr>
            <p:ph type="body" idx="1"/>
          </p:nvPr>
        </p:nvPicPr>
        <p:blipFill>
          <a:blip r:embed="rId2">
            <a:extLst>
              <a:ext uri="{28A0092B-C50C-407E-A947-70E740481C1C}">
                <a14:useLocalDpi xmlns:a14="http://schemas.microsoft.com/office/drawing/2010/main" val="0"/>
              </a:ext>
            </a:extLst>
          </a:blip>
          <a:srcRect/>
          <a:stretch>
            <a:fillRect/>
          </a:stretch>
        </p:blipFill>
        <p:spPr>
          <a:xfrm>
            <a:off x="1219200" y="2438400"/>
            <a:ext cx="10363200" cy="2903538"/>
          </a:xfrm>
          <a:noFill/>
        </p:spPr>
      </p:pic>
      <p:sp>
        <p:nvSpPr>
          <p:cNvPr id="2" name="Slide Number Placeholder 1"/>
          <p:cNvSpPr>
            <a:spLocks noGrp="1"/>
          </p:cNvSpPr>
          <p:nvPr>
            <p:ph type="sldNum" sz="quarter" idx="12"/>
          </p:nvPr>
        </p:nvSpPr>
        <p:spPr/>
        <p:txBody>
          <a:bodyPr/>
          <a:lstStyle/>
          <a:p>
            <a:fld id="{6113E31D-E2AB-40D1-8B51-AFA5AFEF393A}" type="slidenum">
              <a:rPr lang="en-US" smtClean="0"/>
              <a:t>38</a:t>
            </a:fld>
            <a:endParaRPr lang="en-US" dirty="0"/>
          </a:p>
        </p:txBody>
      </p:sp>
    </p:spTree>
    <p:extLst>
      <p:ext uri="{BB962C8B-B14F-4D97-AF65-F5344CB8AC3E}">
        <p14:creationId xmlns:p14="http://schemas.microsoft.com/office/powerpoint/2010/main" val="47148039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7" name="Rectangle 2"/>
          <p:cNvSpPr>
            <a:spLocks noGrp="1" noChangeArrowheads="1"/>
          </p:cNvSpPr>
          <p:nvPr>
            <p:ph type="title"/>
          </p:nvPr>
        </p:nvSpPr>
        <p:spPr/>
        <p:txBody>
          <a:bodyPr/>
          <a:lstStyle/>
          <a:p>
            <a:pPr eaLnBrk="1" hangingPunct="1"/>
            <a:r>
              <a:rPr lang="en-US" altLang="en-US" dirty="0"/>
              <a:t>Three-column</a:t>
            </a:r>
            <a:r>
              <a:rPr lang="en-US" altLang="en-US" dirty="0" smtClean="0"/>
              <a:t> </a:t>
            </a:r>
            <a:r>
              <a:rPr lang="en-US" altLang="en-US" dirty="0"/>
              <a:t>Navigation</a:t>
            </a:r>
          </a:p>
        </p:txBody>
      </p:sp>
      <p:sp>
        <p:nvSpPr>
          <p:cNvPr id="41988" name="Rectangle 3"/>
          <p:cNvSpPr>
            <a:spLocks noGrp="1" noChangeArrowheads="1"/>
          </p:cNvSpPr>
          <p:nvPr>
            <p:ph type="body" idx="1"/>
          </p:nvPr>
        </p:nvSpPr>
        <p:spPr>
          <a:xfrm>
            <a:off x="812800" y="1981200"/>
            <a:ext cx="10363200" cy="4114800"/>
          </a:xfrm>
        </p:spPr>
        <p:txBody>
          <a:bodyPr>
            <a:normAutofit/>
          </a:bodyPr>
          <a:lstStyle/>
          <a:p>
            <a:pPr eaLnBrk="1" hangingPunct="1"/>
            <a:r>
              <a:rPr lang="en-US" altLang="en-US" dirty="0" smtClean="0"/>
              <a:t>The typical three-column layout has a wide center column flanked by two diminutive navigational columns. </a:t>
            </a:r>
          </a:p>
          <a:p>
            <a:pPr eaLnBrk="1" hangingPunct="1"/>
            <a:r>
              <a:rPr lang="en-US" altLang="en-US" dirty="0" smtClean="0"/>
              <a:t>The Apple Store web site shown next is an example of this common web page layout staple.</a:t>
            </a:r>
          </a:p>
          <a:p>
            <a:pPr eaLnBrk="1" hangingPunct="1"/>
            <a:r>
              <a:rPr lang="en-US" altLang="en-US" dirty="0" smtClean="0"/>
              <a:t>Although three columns may be necessary on pages that have a ton of navigation, short bits of content, or advertising to display, it’s important to remember that whitespace is essential if we are to keep a layout from appearing cluttered.</a:t>
            </a:r>
            <a:r>
              <a:rPr lang="en-US" altLang="en-US" sz="1600" dirty="0" smtClean="0"/>
              <a:t> </a:t>
            </a:r>
          </a:p>
        </p:txBody>
      </p:sp>
      <p:sp>
        <p:nvSpPr>
          <p:cNvPr id="2" name="Slide Number Placeholder 1"/>
          <p:cNvSpPr>
            <a:spLocks noGrp="1"/>
          </p:cNvSpPr>
          <p:nvPr>
            <p:ph type="sldNum" sz="quarter" idx="12"/>
          </p:nvPr>
        </p:nvSpPr>
        <p:spPr/>
        <p:txBody>
          <a:bodyPr/>
          <a:lstStyle/>
          <a:p>
            <a:fld id="{6113E31D-E2AB-40D1-8B51-AFA5AFEF393A}" type="slidenum">
              <a:rPr lang="en-US" smtClean="0"/>
              <a:t>39</a:t>
            </a:fld>
            <a:endParaRPr lang="en-US" dirty="0"/>
          </a:p>
        </p:txBody>
      </p:sp>
    </p:spTree>
    <p:extLst>
      <p:ext uri="{BB962C8B-B14F-4D97-AF65-F5344CB8AC3E}">
        <p14:creationId xmlns:p14="http://schemas.microsoft.com/office/powerpoint/2010/main" val="87286329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2"/>
          <p:cNvSpPr>
            <a:spLocks noGrp="1" noChangeArrowheads="1"/>
          </p:cNvSpPr>
          <p:nvPr>
            <p:ph type="title"/>
          </p:nvPr>
        </p:nvSpPr>
        <p:spPr/>
        <p:txBody>
          <a:bodyPr/>
          <a:lstStyle/>
          <a:p>
            <a:pPr eaLnBrk="1" hangingPunct="1"/>
            <a:r>
              <a:rPr lang="en-IE" altLang="en-US" smtClean="0"/>
              <a:t>Implementation</a:t>
            </a:r>
            <a:endParaRPr lang="en-US" altLang="en-US" smtClean="0"/>
          </a:p>
        </p:txBody>
      </p:sp>
      <p:sp>
        <p:nvSpPr>
          <p:cNvPr id="6148" name="Rectangle 3"/>
          <p:cNvSpPr>
            <a:spLocks noGrp="1" noChangeArrowheads="1"/>
          </p:cNvSpPr>
          <p:nvPr>
            <p:ph type="body" idx="1"/>
          </p:nvPr>
        </p:nvSpPr>
        <p:spPr>
          <a:xfrm>
            <a:off x="914400" y="2057400"/>
            <a:ext cx="10871200" cy="4114800"/>
          </a:xfrm>
        </p:spPr>
        <p:txBody>
          <a:bodyPr/>
          <a:lstStyle/>
          <a:p>
            <a:pPr eaLnBrk="1" hangingPunct="1"/>
            <a:r>
              <a:rPr lang="en-US" altLang="en-US" dirty="0" smtClean="0"/>
              <a:t>The next step in the design process is to take what you’ve learned from the client and use it to create a design. </a:t>
            </a:r>
          </a:p>
          <a:p>
            <a:pPr eaLnBrk="1" hangingPunct="1"/>
            <a:r>
              <a:rPr lang="en-US" altLang="en-US" dirty="0" smtClean="0"/>
              <a:t>Regardless of the project, try not to get caught up in the technology associated with building web sites—at least not at first.</a:t>
            </a:r>
          </a:p>
          <a:p>
            <a:pPr eaLnBrk="1" hangingPunct="1"/>
            <a:r>
              <a:rPr lang="en-IE" altLang="en-US" dirty="0" smtClean="0"/>
              <a:t>Tools used ? Pen &amp; Paper</a:t>
            </a:r>
            <a:endParaRPr lang="en-US" altLang="en-US" dirty="0" smtClean="0"/>
          </a:p>
        </p:txBody>
      </p:sp>
      <p:sp>
        <p:nvSpPr>
          <p:cNvPr id="2" name="Slide Number Placeholder 1"/>
          <p:cNvSpPr>
            <a:spLocks noGrp="1"/>
          </p:cNvSpPr>
          <p:nvPr>
            <p:ph type="sldNum" sz="quarter" idx="12"/>
          </p:nvPr>
        </p:nvSpPr>
        <p:spPr/>
        <p:txBody>
          <a:bodyPr/>
          <a:lstStyle/>
          <a:p>
            <a:fld id="{6113E31D-E2AB-40D1-8B51-AFA5AFEF393A}" type="slidenum">
              <a:rPr lang="en-US" smtClean="0"/>
              <a:t>4</a:t>
            </a:fld>
            <a:endParaRPr lang="en-US" dirty="0"/>
          </a:p>
        </p:txBody>
      </p:sp>
    </p:spTree>
    <p:extLst>
      <p:ext uri="{BB962C8B-B14F-4D97-AF65-F5344CB8AC3E}">
        <p14:creationId xmlns:p14="http://schemas.microsoft.com/office/powerpoint/2010/main" val="111321157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1" name="Rectangle 2"/>
          <p:cNvSpPr>
            <a:spLocks noGrp="1" noChangeArrowheads="1"/>
          </p:cNvSpPr>
          <p:nvPr>
            <p:ph type="title"/>
          </p:nvPr>
        </p:nvSpPr>
        <p:spPr/>
        <p:txBody>
          <a:bodyPr/>
          <a:lstStyle/>
          <a:p>
            <a:r>
              <a:rPr lang="en-US" altLang="en-US" dirty="0"/>
              <a:t>Three-column Navigation</a:t>
            </a:r>
            <a:endParaRPr lang="en-US" altLang="en-US" dirty="0" smtClean="0"/>
          </a:p>
        </p:txBody>
      </p:sp>
      <p:pic>
        <p:nvPicPr>
          <p:cNvPr id="43012" name="Picture 4"/>
          <p:cNvPicPr>
            <a:picLocks noGrp="1" noChangeAspect="1" noChangeArrowheads="1"/>
          </p:cNvPicPr>
          <p:nvPr>
            <p:ph type="body" idx="1"/>
          </p:nvPr>
        </p:nvPicPr>
        <p:blipFill>
          <a:blip r:embed="rId2">
            <a:extLst>
              <a:ext uri="{28A0092B-C50C-407E-A947-70E740481C1C}">
                <a14:useLocalDpi xmlns:a14="http://schemas.microsoft.com/office/drawing/2010/main" val="0"/>
              </a:ext>
            </a:extLst>
          </a:blip>
          <a:srcRect/>
          <a:stretch>
            <a:fillRect/>
          </a:stretch>
        </p:blipFill>
        <p:spPr>
          <a:xfrm>
            <a:off x="1117600" y="2362200"/>
            <a:ext cx="10363200" cy="2903538"/>
          </a:xfrm>
          <a:noFill/>
        </p:spPr>
      </p:pic>
      <p:sp>
        <p:nvSpPr>
          <p:cNvPr id="2" name="Slide Number Placeholder 1"/>
          <p:cNvSpPr>
            <a:spLocks noGrp="1"/>
          </p:cNvSpPr>
          <p:nvPr>
            <p:ph type="sldNum" sz="quarter" idx="12"/>
          </p:nvPr>
        </p:nvSpPr>
        <p:spPr/>
        <p:txBody>
          <a:bodyPr/>
          <a:lstStyle/>
          <a:p>
            <a:fld id="{6113E31D-E2AB-40D1-8B51-AFA5AFEF393A}" type="slidenum">
              <a:rPr lang="en-US" smtClean="0"/>
              <a:t>40</a:t>
            </a:fld>
            <a:endParaRPr lang="en-US" dirty="0"/>
          </a:p>
        </p:txBody>
      </p:sp>
    </p:spTree>
    <p:extLst>
      <p:ext uri="{BB962C8B-B14F-4D97-AF65-F5344CB8AC3E}">
        <p14:creationId xmlns:p14="http://schemas.microsoft.com/office/powerpoint/2010/main" val="200745684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5" name="Rectangle 2"/>
          <p:cNvSpPr>
            <a:spLocks noGrp="1" noChangeArrowheads="1"/>
          </p:cNvSpPr>
          <p:nvPr>
            <p:ph type="title"/>
          </p:nvPr>
        </p:nvSpPr>
        <p:spPr/>
        <p:txBody>
          <a:bodyPr>
            <a:normAutofit/>
          </a:bodyPr>
          <a:lstStyle/>
          <a:p>
            <a:pPr eaLnBrk="1" hangingPunct="1"/>
            <a:r>
              <a:rPr lang="en-US" altLang="en-US" dirty="0"/>
              <a:t>Fresh Trends:</a:t>
            </a:r>
            <a:br>
              <a:rPr lang="en-US" altLang="en-US" dirty="0"/>
            </a:br>
            <a:r>
              <a:rPr lang="en-US" altLang="en-US" dirty="0"/>
              <a:t>Expansive Footer Navigation</a:t>
            </a:r>
          </a:p>
        </p:txBody>
      </p:sp>
      <p:sp>
        <p:nvSpPr>
          <p:cNvPr id="44036" name="Rectangle 3"/>
          <p:cNvSpPr>
            <a:spLocks noGrp="1" noChangeArrowheads="1"/>
          </p:cNvSpPr>
          <p:nvPr>
            <p:ph type="body" idx="1"/>
          </p:nvPr>
        </p:nvSpPr>
        <p:spPr>
          <a:xfrm>
            <a:off x="879231" y="1922584"/>
            <a:ext cx="10363200" cy="4114800"/>
          </a:xfrm>
        </p:spPr>
        <p:txBody>
          <a:bodyPr>
            <a:normAutofit/>
          </a:bodyPr>
          <a:lstStyle/>
          <a:p>
            <a:pPr eaLnBrk="1" hangingPunct="1">
              <a:lnSpc>
                <a:spcPct val="80000"/>
              </a:lnSpc>
            </a:pPr>
            <a:r>
              <a:rPr lang="en-US" altLang="en-US" dirty="0" smtClean="0"/>
              <a:t>If you scroll to the bottoms of pages on many of the most recently redesigned sites, you’re likely to see an interesting new trend. </a:t>
            </a:r>
          </a:p>
          <a:p>
            <a:pPr eaLnBrk="1" hangingPunct="1">
              <a:lnSpc>
                <a:spcPct val="80000"/>
              </a:lnSpc>
            </a:pPr>
            <a:r>
              <a:rPr lang="en-US" altLang="en-US" dirty="0" smtClean="0"/>
              <a:t>Rather than using the footer for main links and a copyright notice, many sites are expanding this neglected piece of page real estate to include contact information, expanded site navigation, and extra content.</a:t>
            </a:r>
          </a:p>
          <a:p>
            <a:pPr eaLnBrk="1" hangingPunct="1">
              <a:lnSpc>
                <a:spcPct val="80000"/>
              </a:lnSpc>
            </a:pPr>
            <a:r>
              <a:rPr lang="en-US" altLang="en-US" dirty="0" smtClean="0"/>
              <a:t>Although putting a site’s main navigational element at the bottom of the page isn’t a good idea, the concept of including “bonus” navigation and content in that space has taken off lately.</a:t>
            </a:r>
            <a:r>
              <a:rPr lang="en-US" altLang="en-US" sz="1600" dirty="0" smtClean="0"/>
              <a:t> </a:t>
            </a:r>
          </a:p>
        </p:txBody>
      </p:sp>
      <p:sp>
        <p:nvSpPr>
          <p:cNvPr id="2" name="Slide Number Placeholder 1"/>
          <p:cNvSpPr>
            <a:spLocks noGrp="1"/>
          </p:cNvSpPr>
          <p:nvPr>
            <p:ph type="sldNum" sz="quarter" idx="12"/>
          </p:nvPr>
        </p:nvSpPr>
        <p:spPr/>
        <p:txBody>
          <a:bodyPr/>
          <a:lstStyle/>
          <a:p>
            <a:fld id="{6113E31D-E2AB-40D1-8B51-AFA5AFEF393A}" type="slidenum">
              <a:rPr lang="en-US" smtClean="0"/>
              <a:t>41</a:t>
            </a:fld>
            <a:endParaRPr lang="en-US" dirty="0"/>
          </a:p>
        </p:txBody>
      </p:sp>
    </p:spTree>
    <p:extLst>
      <p:ext uri="{BB962C8B-B14F-4D97-AF65-F5344CB8AC3E}">
        <p14:creationId xmlns:p14="http://schemas.microsoft.com/office/powerpoint/2010/main" val="296406375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9" name="Rectangle 2"/>
          <p:cNvSpPr>
            <a:spLocks noGrp="1" noChangeArrowheads="1"/>
          </p:cNvSpPr>
          <p:nvPr>
            <p:ph type="title"/>
          </p:nvPr>
        </p:nvSpPr>
        <p:spPr/>
        <p:txBody>
          <a:bodyPr/>
          <a:lstStyle/>
          <a:p>
            <a:r>
              <a:rPr lang="en-US" altLang="en-US" dirty="0"/>
              <a:t>Expansive Footer Navigation</a:t>
            </a:r>
            <a:endParaRPr lang="en-US" altLang="en-US" dirty="0" smtClean="0"/>
          </a:p>
        </p:txBody>
      </p:sp>
      <p:pic>
        <p:nvPicPr>
          <p:cNvPr id="45060" name="Picture 4"/>
          <p:cNvPicPr>
            <a:picLocks noGrp="1" noChangeAspect="1" noChangeArrowheads="1"/>
          </p:cNvPicPr>
          <p:nvPr>
            <p:ph type="body" idx="1"/>
          </p:nvPr>
        </p:nvPicPr>
        <p:blipFill>
          <a:blip r:embed="rId2">
            <a:extLst>
              <a:ext uri="{28A0092B-C50C-407E-A947-70E740481C1C}">
                <a14:useLocalDpi xmlns:a14="http://schemas.microsoft.com/office/drawing/2010/main" val="0"/>
              </a:ext>
            </a:extLst>
          </a:blip>
          <a:srcRect/>
          <a:stretch>
            <a:fillRect/>
          </a:stretch>
        </p:blipFill>
        <p:spPr>
          <a:xfrm>
            <a:off x="2235200" y="1981200"/>
            <a:ext cx="7721600" cy="4114800"/>
          </a:xfrm>
          <a:noFill/>
        </p:spPr>
      </p:pic>
      <p:sp>
        <p:nvSpPr>
          <p:cNvPr id="2" name="Slide Number Placeholder 1"/>
          <p:cNvSpPr>
            <a:spLocks noGrp="1"/>
          </p:cNvSpPr>
          <p:nvPr>
            <p:ph type="sldNum" sz="quarter" idx="12"/>
          </p:nvPr>
        </p:nvSpPr>
        <p:spPr/>
        <p:txBody>
          <a:bodyPr/>
          <a:lstStyle/>
          <a:p>
            <a:fld id="{6113E31D-E2AB-40D1-8B51-AFA5AFEF393A}" type="slidenum">
              <a:rPr lang="en-US" smtClean="0"/>
              <a:t>42</a:t>
            </a:fld>
            <a:endParaRPr lang="en-US" dirty="0"/>
          </a:p>
        </p:txBody>
      </p:sp>
    </p:spTree>
    <p:extLst>
      <p:ext uri="{BB962C8B-B14F-4D97-AF65-F5344CB8AC3E}">
        <p14:creationId xmlns:p14="http://schemas.microsoft.com/office/powerpoint/2010/main" val="263100781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3" name="Rectangle 2"/>
          <p:cNvSpPr>
            <a:spLocks noGrp="1" noChangeArrowheads="1"/>
          </p:cNvSpPr>
          <p:nvPr>
            <p:ph type="title"/>
          </p:nvPr>
        </p:nvSpPr>
        <p:spPr/>
        <p:txBody>
          <a:bodyPr>
            <a:normAutofit/>
          </a:bodyPr>
          <a:lstStyle/>
          <a:p>
            <a:pPr eaLnBrk="1" hangingPunct="1"/>
            <a:r>
              <a:rPr lang="en-US" altLang="en-US" dirty="0"/>
              <a:t>Fresh Trends:</a:t>
            </a:r>
            <a:br>
              <a:rPr lang="en-US" altLang="en-US" dirty="0"/>
            </a:br>
            <a:r>
              <a:rPr lang="en-US" altLang="en-US" dirty="0"/>
              <a:t>Three Columns with Content First</a:t>
            </a:r>
          </a:p>
        </p:txBody>
      </p:sp>
      <p:sp>
        <p:nvSpPr>
          <p:cNvPr id="46084" name="Rectangle 3"/>
          <p:cNvSpPr>
            <a:spLocks noGrp="1" noChangeArrowheads="1"/>
          </p:cNvSpPr>
          <p:nvPr>
            <p:ph type="body" idx="1"/>
          </p:nvPr>
        </p:nvSpPr>
        <p:spPr>
          <a:xfrm>
            <a:off x="812800" y="1905000"/>
            <a:ext cx="11379200" cy="4114800"/>
          </a:xfrm>
        </p:spPr>
        <p:txBody>
          <a:bodyPr/>
          <a:lstStyle/>
          <a:p>
            <a:pPr eaLnBrk="1" hangingPunct="1"/>
            <a:r>
              <a:rPr lang="en-US" altLang="en-US" dirty="0" smtClean="0"/>
              <a:t>By first, I mean they’re locating the content on the far left of the display. </a:t>
            </a:r>
          </a:p>
          <a:p>
            <a:pPr eaLnBrk="1" hangingPunct="1"/>
            <a:endParaRPr lang="en-US" altLang="en-US" dirty="0" smtClean="0"/>
          </a:p>
          <a:p>
            <a:pPr eaLnBrk="1" hangingPunct="1"/>
            <a:endParaRPr lang="en-US" altLang="en-US" dirty="0" smtClean="0"/>
          </a:p>
        </p:txBody>
      </p:sp>
      <p:pic>
        <p:nvPicPr>
          <p:cNvPr id="46085"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1354" y="2244969"/>
            <a:ext cx="9398000" cy="3886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Slide Number Placeholder 1"/>
          <p:cNvSpPr>
            <a:spLocks noGrp="1"/>
          </p:cNvSpPr>
          <p:nvPr>
            <p:ph type="sldNum" sz="quarter" idx="12"/>
          </p:nvPr>
        </p:nvSpPr>
        <p:spPr/>
        <p:txBody>
          <a:bodyPr/>
          <a:lstStyle/>
          <a:p>
            <a:fld id="{6113E31D-E2AB-40D1-8B51-AFA5AFEF393A}" type="slidenum">
              <a:rPr lang="en-US" smtClean="0"/>
              <a:t>43</a:t>
            </a:fld>
            <a:endParaRPr lang="en-US" dirty="0"/>
          </a:p>
        </p:txBody>
      </p:sp>
    </p:spTree>
    <p:extLst>
      <p:ext uri="{BB962C8B-B14F-4D97-AF65-F5344CB8AC3E}">
        <p14:creationId xmlns:p14="http://schemas.microsoft.com/office/powerpoint/2010/main" val="223624809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7" name="Rectangle 2"/>
          <p:cNvSpPr>
            <a:spLocks noGrp="1" noChangeArrowheads="1"/>
          </p:cNvSpPr>
          <p:nvPr>
            <p:ph type="title"/>
          </p:nvPr>
        </p:nvSpPr>
        <p:spPr>
          <a:xfrm>
            <a:off x="1285630" y="978877"/>
            <a:ext cx="10390717" cy="1143000"/>
          </a:xfrm>
        </p:spPr>
        <p:txBody>
          <a:bodyPr>
            <a:normAutofit fontScale="90000"/>
          </a:bodyPr>
          <a:lstStyle/>
          <a:p>
            <a:pPr eaLnBrk="1" hangingPunct="1"/>
            <a:r>
              <a:rPr lang="en-US" altLang="en-US" dirty="0"/>
              <a:t>Webpage</a:t>
            </a:r>
            <a:r>
              <a:rPr lang="en-US" altLang="en-US" sz="4000" dirty="0" smtClean="0"/>
              <a:t> </a:t>
            </a:r>
            <a:r>
              <a:rPr lang="en-US" altLang="en-US" sz="5300" dirty="0"/>
              <a:t>layout</a:t>
            </a:r>
            <a:r>
              <a:rPr lang="en-US" altLang="en-US" sz="4000" dirty="0" smtClean="0"/>
              <a:t> </a:t>
            </a:r>
            <a:r>
              <a:rPr lang="en-US" altLang="en-US" sz="5300" dirty="0"/>
              <a:t>size</a:t>
            </a:r>
            <a:r>
              <a:rPr lang="en-US" altLang="en-US" sz="4000" dirty="0" smtClean="0"/>
              <a:t/>
            </a:r>
            <a:br>
              <a:rPr lang="en-US" altLang="en-US" sz="4000" dirty="0" smtClean="0"/>
            </a:br>
            <a:endParaRPr lang="en-US" altLang="en-US" sz="4000" dirty="0" smtClean="0"/>
          </a:p>
        </p:txBody>
      </p:sp>
      <p:sp>
        <p:nvSpPr>
          <p:cNvPr id="47108" name="Rectangle 3"/>
          <p:cNvSpPr>
            <a:spLocks noGrp="1" noChangeArrowheads="1"/>
          </p:cNvSpPr>
          <p:nvPr>
            <p:ph type="body" idx="1"/>
          </p:nvPr>
        </p:nvSpPr>
        <p:spPr>
          <a:xfrm>
            <a:off x="1117600" y="2133600"/>
            <a:ext cx="10363200" cy="4114800"/>
          </a:xfrm>
        </p:spPr>
        <p:txBody>
          <a:bodyPr/>
          <a:lstStyle/>
          <a:p>
            <a:pPr eaLnBrk="1" hangingPunct="1">
              <a:lnSpc>
                <a:spcPct val="90000"/>
              </a:lnSpc>
            </a:pPr>
            <a:r>
              <a:rPr lang="en-US" altLang="en-US" sz="2400" dirty="0" smtClean="0"/>
              <a:t>When creating a web page, keep in mind that web users rarely scroll past the first screen. Depending on monitor size, resolution and the users browser settings, this means you are working with a very small area. </a:t>
            </a:r>
          </a:p>
          <a:p>
            <a:pPr eaLnBrk="1" hangingPunct="1">
              <a:lnSpc>
                <a:spcPct val="90000"/>
              </a:lnSpc>
            </a:pPr>
            <a:r>
              <a:rPr lang="en-US" altLang="en-US" sz="2400" dirty="0" smtClean="0"/>
              <a:t>You will have to get your visitors attention or gain their interest with the </a:t>
            </a:r>
            <a:r>
              <a:rPr lang="en-US" altLang="en-US" sz="2400" dirty="0" smtClean="0">
                <a:hlinkClick r:id="rId2"/>
              </a:rPr>
              <a:t>content</a:t>
            </a:r>
            <a:r>
              <a:rPr lang="en-US" altLang="en-US" sz="2400" dirty="0" smtClean="0"/>
              <a:t> you display there. (If visitors do scroll, it is usually only 3 screen-</a:t>
            </a:r>
            <a:r>
              <a:rPr lang="en-US" altLang="en-US" sz="2400" dirty="0" err="1" smtClean="0"/>
              <a:t>fulls</a:t>
            </a:r>
            <a:r>
              <a:rPr lang="en-US" altLang="en-US" sz="2400" dirty="0" smtClean="0"/>
              <a:t> worth or 2 clicks on their scroll bar so make sure your pages are not too long.) </a:t>
            </a:r>
          </a:p>
        </p:txBody>
      </p:sp>
      <p:sp>
        <p:nvSpPr>
          <p:cNvPr id="2" name="Slide Number Placeholder 1"/>
          <p:cNvSpPr>
            <a:spLocks noGrp="1"/>
          </p:cNvSpPr>
          <p:nvPr>
            <p:ph type="sldNum" sz="quarter" idx="12"/>
          </p:nvPr>
        </p:nvSpPr>
        <p:spPr/>
        <p:txBody>
          <a:bodyPr/>
          <a:lstStyle/>
          <a:p>
            <a:fld id="{6113E31D-E2AB-40D1-8B51-AFA5AFEF393A}" type="slidenum">
              <a:rPr lang="en-US" smtClean="0"/>
              <a:t>44</a:t>
            </a:fld>
            <a:endParaRPr lang="en-US" dirty="0"/>
          </a:p>
        </p:txBody>
      </p:sp>
    </p:spTree>
    <p:extLst>
      <p:ext uri="{BB962C8B-B14F-4D97-AF65-F5344CB8AC3E}">
        <p14:creationId xmlns:p14="http://schemas.microsoft.com/office/powerpoint/2010/main" val="276424304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1" name="Rectangle 2"/>
          <p:cNvSpPr>
            <a:spLocks noGrp="1" noChangeArrowheads="1"/>
          </p:cNvSpPr>
          <p:nvPr>
            <p:ph type="title"/>
          </p:nvPr>
        </p:nvSpPr>
        <p:spPr/>
        <p:txBody>
          <a:bodyPr/>
          <a:lstStyle/>
          <a:p>
            <a:pPr eaLnBrk="1" hangingPunct="1"/>
            <a:r>
              <a:rPr lang="en-US" altLang="en-US" sz="4000" smtClean="0"/>
              <a:t>Headings and focal points in webpage layout</a:t>
            </a:r>
          </a:p>
        </p:txBody>
      </p:sp>
      <p:sp>
        <p:nvSpPr>
          <p:cNvPr id="48132" name="Rectangle 3"/>
          <p:cNvSpPr>
            <a:spLocks noGrp="1" noChangeArrowheads="1"/>
          </p:cNvSpPr>
          <p:nvPr>
            <p:ph type="body" idx="1"/>
          </p:nvPr>
        </p:nvSpPr>
        <p:spPr>
          <a:xfrm>
            <a:off x="1117600" y="1981200"/>
            <a:ext cx="10363200" cy="4114800"/>
          </a:xfrm>
        </p:spPr>
        <p:txBody>
          <a:bodyPr/>
          <a:lstStyle/>
          <a:p>
            <a:pPr eaLnBrk="1" hangingPunct="1">
              <a:lnSpc>
                <a:spcPct val="80000"/>
              </a:lnSpc>
            </a:pPr>
            <a:endParaRPr lang="en-US" altLang="en-US" sz="2400" b="1" dirty="0" smtClean="0"/>
          </a:p>
          <a:p>
            <a:pPr eaLnBrk="1" hangingPunct="1">
              <a:lnSpc>
                <a:spcPct val="80000"/>
              </a:lnSpc>
            </a:pPr>
            <a:r>
              <a:rPr lang="en-US" altLang="en-US" sz="2400" dirty="0" smtClean="0"/>
              <a:t>Web visitors also ''skim'' web pages looking at the headings and </a:t>
            </a:r>
            <a:r>
              <a:rPr lang="en-US" altLang="en-US" sz="2400" dirty="0" smtClean="0">
                <a:hlinkClick r:id="rId2"/>
              </a:rPr>
              <a:t>focal points</a:t>
            </a:r>
            <a:r>
              <a:rPr lang="en-US" altLang="en-US" sz="2400" dirty="0" smtClean="0"/>
              <a:t> rather than reading paragraphs. If the headings interest them, then they read the smaller text. If the focal points happen to be links to things they want to find out more about, they will click on those links. </a:t>
            </a:r>
          </a:p>
          <a:p>
            <a:pPr eaLnBrk="1" hangingPunct="1">
              <a:lnSpc>
                <a:spcPct val="80000"/>
              </a:lnSpc>
            </a:pPr>
            <a:r>
              <a:rPr lang="en-US" altLang="en-US" sz="2400" dirty="0" smtClean="0"/>
              <a:t>The index/home page needs to have a layout that allows the visitor to find out as much as possible about your website at a glance without overwhelming them. </a:t>
            </a:r>
          </a:p>
        </p:txBody>
      </p:sp>
      <p:sp>
        <p:nvSpPr>
          <p:cNvPr id="2" name="Slide Number Placeholder 1"/>
          <p:cNvSpPr>
            <a:spLocks noGrp="1"/>
          </p:cNvSpPr>
          <p:nvPr>
            <p:ph type="sldNum" sz="quarter" idx="12"/>
          </p:nvPr>
        </p:nvSpPr>
        <p:spPr/>
        <p:txBody>
          <a:bodyPr/>
          <a:lstStyle/>
          <a:p>
            <a:fld id="{6113E31D-E2AB-40D1-8B51-AFA5AFEF393A}" type="slidenum">
              <a:rPr lang="en-US" smtClean="0"/>
              <a:t>45</a:t>
            </a:fld>
            <a:endParaRPr lang="en-US" dirty="0"/>
          </a:p>
        </p:txBody>
      </p:sp>
    </p:spTree>
    <p:extLst>
      <p:ext uri="{BB962C8B-B14F-4D97-AF65-F5344CB8AC3E}">
        <p14:creationId xmlns:p14="http://schemas.microsoft.com/office/powerpoint/2010/main" val="242269976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3" name="Rectangle 24"/>
          <p:cNvSpPr>
            <a:spLocks noGrp="1" noChangeArrowheads="1"/>
          </p:cNvSpPr>
          <p:nvPr>
            <p:ph type="title"/>
          </p:nvPr>
        </p:nvSpPr>
        <p:spPr>
          <a:xfrm>
            <a:off x="1219200" y="990600"/>
            <a:ext cx="10390717" cy="1143000"/>
          </a:xfrm>
        </p:spPr>
        <p:txBody>
          <a:bodyPr>
            <a:normAutofit fontScale="90000"/>
          </a:bodyPr>
          <a:lstStyle/>
          <a:p>
            <a:pPr eaLnBrk="1" hangingPunct="1"/>
            <a:r>
              <a:rPr lang="en-US" altLang="en-US" smtClean="0"/>
              <a:t>Fixed- vs. liquid-width layouts—the pros and cons</a:t>
            </a:r>
            <a:r>
              <a:rPr lang="en-US" altLang="en-US" sz="4000" b="1" smtClean="0">
                <a:solidFill>
                  <a:srgbClr val="000000"/>
                </a:solidFill>
                <a:latin typeface="Comic Sans MS" pitchFamily="66" charset="0"/>
              </a:rPr>
              <a:t/>
            </a:r>
            <a:br>
              <a:rPr lang="en-US" altLang="en-US" sz="4000" b="1" smtClean="0">
                <a:solidFill>
                  <a:srgbClr val="000000"/>
                </a:solidFill>
                <a:latin typeface="Comic Sans MS" pitchFamily="66" charset="0"/>
              </a:rPr>
            </a:br>
            <a:endParaRPr lang="en-US" altLang="en-US" sz="4000" b="1" smtClean="0">
              <a:solidFill>
                <a:srgbClr val="000000"/>
              </a:solidFill>
              <a:latin typeface="Comic Sans MS" pitchFamily="66" charset="0"/>
            </a:endParaRPr>
          </a:p>
        </p:txBody>
      </p:sp>
      <p:graphicFrame>
        <p:nvGraphicFramePr>
          <p:cNvPr id="58423" name="Group 55"/>
          <p:cNvGraphicFramePr>
            <a:graphicFrameLocks noGrp="1"/>
          </p:cNvGraphicFramePr>
          <p:nvPr>
            <p:ph idx="1"/>
          </p:nvPr>
        </p:nvGraphicFramePr>
        <p:xfrm>
          <a:off x="1117600" y="1981201"/>
          <a:ext cx="10363200" cy="4700589"/>
        </p:xfrm>
        <a:graphic>
          <a:graphicData uri="http://schemas.openxmlformats.org/drawingml/2006/table">
            <a:tbl>
              <a:tblPr/>
              <a:tblGrid>
                <a:gridCol w="2182284"/>
                <a:gridCol w="4726516"/>
                <a:gridCol w="3454400"/>
              </a:tblGrid>
              <a:tr h="457256">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2400" b="0" i="0" u="none" strike="noStrike" cap="none" normalizeH="0" baseline="0" smtClean="0">
                        <a:ln>
                          <a:noFill/>
                        </a:ln>
                        <a:solidFill>
                          <a:schemeClr val="tx1"/>
                        </a:solidFill>
                        <a:effectLst/>
                        <a:latin typeface="Comic Sans MS" pitchFamily="66" charset="0"/>
                      </a:endParaRPr>
                    </a:p>
                  </a:txBody>
                  <a:tcPr marL="121920" marR="121920"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1" i="1" u="none" strike="noStrike" cap="none" normalizeH="0" baseline="0" smtClean="0">
                          <a:ln>
                            <a:noFill/>
                          </a:ln>
                          <a:solidFill>
                            <a:srgbClr val="000000"/>
                          </a:solidFill>
                          <a:effectLst/>
                          <a:latin typeface="Comic Sans MS" pitchFamily="66" charset="0"/>
                        </a:rPr>
                        <a:t>Pros</a:t>
                      </a:r>
                    </a:p>
                  </a:txBody>
                  <a:tcPr marL="121920" marR="121920"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1" i="1" u="none" strike="noStrike" cap="none" normalizeH="0" baseline="0" smtClean="0">
                          <a:ln>
                            <a:noFill/>
                          </a:ln>
                          <a:solidFill>
                            <a:srgbClr val="000000"/>
                          </a:solidFill>
                          <a:effectLst/>
                          <a:latin typeface="Comic Sans MS" pitchFamily="66" charset="0"/>
                        </a:rPr>
                        <a:t>Cons</a:t>
                      </a:r>
                    </a:p>
                  </a:txBody>
                  <a:tcPr marL="121920" marR="121920"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847313">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1" i="1" u="none" strike="noStrike" cap="none" normalizeH="0" baseline="0" smtClean="0">
                          <a:ln>
                            <a:noFill/>
                          </a:ln>
                          <a:solidFill>
                            <a:srgbClr val="000000"/>
                          </a:solidFill>
                          <a:effectLst/>
                          <a:latin typeface="Comic Sans MS" pitchFamily="66" charset="0"/>
                        </a:rPr>
                        <a:t>Fixed-width</a:t>
                      </a:r>
                    </a:p>
                  </a:txBody>
                  <a:tcPr marL="121920" marR="121920"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Char char="n"/>
                        <a:tabLst/>
                      </a:pPr>
                      <a:r>
                        <a:rPr kumimoji="0" lang="en-US" sz="1800" b="0" i="0" u="none" strike="noStrike" cap="none" normalizeH="0" baseline="0" smtClean="0">
                          <a:ln>
                            <a:noFill/>
                          </a:ln>
                          <a:solidFill>
                            <a:schemeClr val="tx1"/>
                          </a:solidFill>
                          <a:effectLst/>
                          <a:latin typeface="Comic Sans MS" pitchFamily="66" charset="0"/>
                        </a:rPr>
                        <a:t>designer has more control over how an image floated within the content will look</a:t>
                      </a: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Char char="n"/>
                        <a:tabLst/>
                      </a:pPr>
                      <a:r>
                        <a:rPr kumimoji="0" lang="en-US" sz="1800" b="0" i="0" u="none" strike="noStrike" cap="none" normalizeH="0" baseline="0" smtClean="0">
                          <a:ln>
                            <a:noFill/>
                          </a:ln>
                          <a:solidFill>
                            <a:schemeClr val="tx1"/>
                          </a:solidFill>
                          <a:effectLst/>
                          <a:latin typeface="Comic Sans MS" pitchFamily="66" charset="0"/>
                        </a:rPr>
                        <a:t>allows for planned whitespace </a:t>
                      </a: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Char char="n"/>
                        <a:tabLst/>
                      </a:pPr>
                      <a:r>
                        <a:rPr kumimoji="0" lang="en-US" sz="1800" b="0" i="0" u="none" strike="noStrike" cap="none" normalizeH="0" baseline="0" smtClean="0">
                          <a:ln>
                            <a:noFill/>
                          </a:ln>
                          <a:solidFill>
                            <a:schemeClr val="tx1"/>
                          </a:solidFill>
                          <a:effectLst/>
                          <a:latin typeface="Comic Sans MS" pitchFamily="66" charset="0"/>
                        </a:rPr>
                        <a:t>narrower text blocks improve readability</a:t>
                      </a:r>
                    </a:p>
                  </a:txBody>
                  <a:tcPr marL="121920" marR="121920"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Char char="n"/>
                        <a:tabLst/>
                      </a:pPr>
                      <a:r>
                        <a:rPr kumimoji="0" lang="en-US" sz="1800" b="0" i="0" u="none" strike="noStrike" cap="none" normalizeH="0" baseline="0" smtClean="0">
                          <a:ln>
                            <a:noFill/>
                          </a:ln>
                          <a:solidFill>
                            <a:schemeClr val="tx1"/>
                          </a:solidFill>
                          <a:effectLst/>
                          <a:latin typeface="Comic Sans MS" pitchFamily="66" charset="0"/>
                        </a:rPr>
                        <a:t>can appear dwarfed in large browser windows </a:t>
                      </a: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Char char="n"/>
                        <a:tabLst/>
                      </a:pPr>
                      <a:r>
                        <a:rPr kumimoji="0" lang="en-US" sz="1800" b="0" i="0" u="none" strike="noStrike" cap="none" normalizeH="0" baseline="0" smtClean="0">
                          <a:ln>
                            <a:noFill/>
                          </a:ln>
                          <a:solidFill>
                            <a:schemeClr val="tx1"/>
                          </a:solidFill>
                          <a:effectLst/>
                          <a:latin typeface="Comic Sans MS" pitchFamily="66" charset="0"/>
                        </a:rPr>
                        <a:t>takes control away from the user</a:t>
                      </a:r>
                    </a:p>
                  </a:txBody>
                  <a:tcPr marL="121920" marR="121920"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396020">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1" i="1" u="none" strike="noStrike" cap="none" normalizeH="0" baseline="0" smtClean="0">
                          <a:ln>
                            <a:noFill/>
                          </a:ln>
                          <a:solidFill>
                            <a:srgbClr val="000000"/>
                          </a:solidFill>
                          <a:effectLst/>
                          <a:latin typeface="Comic Sans MS" pitchFamily="66" charset="0"/>
                        </a:rPr>
                        <a:t>Liquid-width</a:t>
                      </a:r>
                    </a:p>
                  </a:txBody>
                  <a:tcPr marL="121920" marR="121920"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Char char="n"/>
                        <a:tabLst/>
                      </a:pPr>
                      <a:r>
                        <a:rPr kumimoji="0" lang="en-US" sz="1800" b="0" i="0" u="none" strike="noStrike" cap="none" normalizeH="0" baseline="0" smtClean="0">
                          <a:ln>
                            <a:noFill/>
                          </a:ln>
                          <a:solidFill>
                            <a:schemeClr val="tx1"/>
                          </a:solidFill>
                          <a:effectLst/>
                          <a:latin typeface="Comic Sans MS" pitchFamily="66" charset="0"/>
                        </a:rPr>
                        <a:t>adapts to most screen resolutions and devices </a:t>
                      </a: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Char char="n"/>
                        <a:tabLst/>
                      </a:pPr>
                      <a:r>
                        <a:rPr kumimoji="0" lang="en-US" sz="1800" b="0" i="0" u="none" strike="noStrike" cap="none" normalizeH="0" baseline="0" smtClean="0">
                          <a:ln>
                            <a:noFill/>
                          </a:ln>
                          <a:solidFill>
                            <a:schemeClr val="tx1"/>
                          </a:solidFill>
                          <a:effectLst/>
                          <a:latin typeface="Comic Sans MS" pitchFamily="66" charset="0"/>
                        </a:rPr>
                        <a:t>reduces user scrolling</a:t>
                      </a:r>
                    </a:p>
                  </a:txBody>
                  <a:tcPr marL="121920" marR="121920"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Char char="n"/>
                        <a:tabLst/>
                      </a:pPr>
                      <a:r>
                        <a:rPr kumimoji="0" lang="en-US" sz="1800" b="0" i="0" u="none" strike="noStrike" cap="none" normalizeH="0" baseline="0" smtClean="0">
                          <a:ln>
                            <a:noFill/>
                          </a:ln>
                          <a:solidFill>
                            <a:schemeClr val="tx1"/>
                          </a:solidFill>
                          <a:effectLst/>
                          <a:latin typeface="Comic Sans MS" pitchFamily="66" charset="0"/>
                        </a:rPr>
                        <a:t>text spanning a wide distance is more difficult to read</a:t>
                      </a: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Char char="n"/>
                        <a:tabLst/>
                      </a:pPr>
                      <a:r>
                        <a:rPr kumimoji="0" lang="en-US" sz="1800" b="0" i="0" u="none" strike="noStrike" cap="none" normalizeH="0" baseline="0" smtClean="0">
                          <a:ln>
                            <a:noFill/>
                          </a:ln>
                          <a:solidFill>
                            <a:schemeClr val="tx1"/>
                          </a:solidFill>
                          <a:effectLst/>
                          <a:latin typeface="Comic Sans MS" pitchFamily="66" charset="0"/>
                        </a:rPr>
                        <a:t>more difficult to execute successfully</a:t>
                      </a: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Char char="n"/>
                        <a:tabLst/>
                      </a:pPr>
                      <a:r>
                        <a:rPr kumimoji="0" lang="en-US" sz="1800" b="0" i="0" u="none" strike="noStrike" cap="none" normalizeH="0" baseline="0" smtClean="0">
                          <a:ln>
                            <a:noFill/>
                          </a:ln>
                          <a:solidFill>
                            <a:schemeClr val="tx1"/>
                          </a:solidFill>
                          <a:effectLst/>
                          <a:latin typeface="Comic Sans MS" pitchFamily="66" charset="0"/>
                        </a:rPr>
                        <a:t>can cause a lack of, or awkward, whitespace</a:t>
                      </a:r>
                    </a:p>
                  </a:txBody>
                  <a:tcPr marL="121920" marR="121920"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2" name="Slide Number Placeholder 1"/>
          <p:cNvSpPr>
            <a:spLocks noGrp="1"/>
          </p:cNvSpPr>
          <p:nvPr>
            <p:ph type="sldNum" sz="quarter" idx="10"/>
          </p:nvPr>
        </p:nvSpPr>
        <p:spPr/>
        <p:txBody>
          <a:bodyPr/>
          <a:lstStyle/>
          <a:p>
            <a:pPr>
              <a:defRPr/>
            </a:pPr>
            <a:fld id="{D97CB390-2AF3-402D-A914-E4C43B1A95AE}" type="slidenum">
              <a:rPr lang="en-US" smtClean="0"/>
              <a:pPr>
                <a:defRPr/>
              </a:pPr>
              <a:t>46</a:t>
            </a:fld>
            <a:endParaRPr lang="en-US"/>
          </a:p>
        </p:txBody>
      </p:sp>
    </p:spTree>
    <p:extLst>
      <p:ext uri="{BB962C8B-B14F-4D97-AF65-F5344CB8AC3E}">
        <p14:creationId xmlns:p14="http://schemas.microsoft.com/office/powerpoint/2010/main" val="254945587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7" name="Rectangle 2"/>
          <p:cNvSpPr>
            <a:spLocks noGrp="1" noChangeArrowheads="1"/>
          </p:cNvSpPr>
          <p:nvPr>
            <p:ph type="title"/>
          </p:nvPr>
        </p:nvSpPr>
        <p:spPr/>
        <p:txBody>
          <a:bodyPr/>
          <a:lstStyle/>
          <a:p>
            <a:pPr eaLnBrk="1" hangingPunct="1"/>
            <a:r>
              <a:rPr lang="en-US" altLang="en-US" smtClean="0"/>
              <a:t>Testing</a:t>
            </a:r>
          </a:p>
        </p:txBody>
      </p:sp>
      <p:sp>
        <p:nvSpPr>
          <p:cNvPr id="52228" name="Rectangle 3"/>
          <p:cNvSpPr>
            <a:spLocks noGrp="1" noChangeArrowheads="1"/>
          </p:cNvSpPr>
          <p:nvPr>
            <p:ph type="body" idx="1"/>
          </p:nvPr>
        </p:nvSpPr>
        <p:spPr>
          <a:xfrm>
            <a:off x="1117600" y="1981200"/>
            <a:ext cx="10363200" cy="4114800"/>
          </a:xfrm>
        </p:spPr>
        <p:txBody>
          <a:bodyPr/>
          <a:lstStyle/>
          <a:p>
            <a:pPr eaLnBrk="1" hangingPunct="1">
              <a:lnSpc>
                <a:spcPct val="90000"/>
              </a:lnSpc>
            </a:pPr>
            <a:r>
              <a:rPr lang="en-US" altLang="en-US" dirty="0" smtClean="0"/>
              <a:t>Test your website as you go along.  </a:t>
            </a:r>
          </a:p>
          <a:p>
            <a:pPr lvl="1" eaLnBrk="1" hangingPunct="1">
              <a:lnSpc>
                <a:spcPct val="90000"/>
              </a:lnSpc>
            </a:pPr>
            <a:r>
              <a:rPr lang="en-US" altLang="en-US" dirty="0" smtClean="0"/>
              <a:t>If you’re in the computer lab and there’s an empty computer next to you, log into it and check out your web page from there</a:t>
            </a:r>
          </a:p>
          <a:p>
            <a:pPr eaLnBrk="1" hangingPunct="1">
              <a:lnSpc>
                <a:spcPct val="90000"/>
              </a:lnSpc>
            </a:pPr>
            <a:r>
              <a:rPr lang="en-US" altLang="en-US" dirty="0" smtClean="0"/>
              <a:t>Make sure it works in Chrome and Internet Explorer, Firefox</a:t>
            </a:r>
          </a:p>
          <a:p>
            <a:pPr eaLnBrk="1" hangingPunct="1">
              <a:lnSpc>
                <a:spcPct val="90000"/>
              </a:lnSpc>
            </a:pPr>
            <a:r>
              <a:rPr lang="en-US" altLang="en-US" dirty="0" smtClean="0"/>
              <a:t>Make sure all pictures come up on a different machine</a:t>
            </a:r>
          </a:p>
          <a:p>
            <a:pPr eaLnBrk="1" hangingPunct="1">
              <a:lnSpc>
                <a:spcPct val="90000"/>
              </a:lnSpc>
            </a:pPr>
            <a:r>
              <a:rPr lang="en-IE" altLang="en-US" dirty="0" smtClean="0"/>
              <a:t>Check your page on different screen resolutions</a:t>
            </a:r>
            <a:endParaRPr lang="en-US" altLang="en-US" dirty="0" smtClean="0"/>
          </a:p>
        </p:txBody>
      </p:sp>
      <p:sp>
        <p:nvSpPr>
          <p:cNvPr id="2" name="Slide Number Placeholder 1"/>
          <p:cNvSpPr>
            <a:spLocks noGrp="1"/>
          </p:cNvSpPr>
          <p:nvPr>
            <p:ph type="sldNum" sz="quarter" idx="12"/>
          </p:nvPr>
        </p:nvSpPr>
        <p:spPr/>
        <p:txBody>
          <a:bodyPr/>
          <a:lstStyle/>
          <a:p>
            <a:fld id="{6113E31D-E2AB-40D1-8B51-AFA5AFEF393A}" type="slidenum">
              <a:rPr lang="en-US" smtClean="0"/>
              <a:t>47</a:t>
            </a:fld>
            <a:endParaRPr lang="en-US" dirty="0"/>
          </a:p>
        </p:txBody>
      </p:sp>
    </p:spTree>
    <p:extLst>
      <p:ext uri="{BB962C8B-B14F-4D97-AF65-F5344CB8AC3E}">
        <p14:creationId xmlns:p14="http://schemas.microsoft.com/office/powerpoint/2010/main" val="193008395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Rectangle 2"/>
          <p:cNvSpPr>
            <a:spLocks noGrp="1" noChangeArrowheads="1"/>
          </p:cNvSpPr>
          <p:nvPr>
            <p:ph type="title"/>
          </p:nvPr>
        </p:nvSpPr>
        <p:spPr/>
        <p:txBody>
          <a:bodyPr/>
          <a:lstStyle/>
          <a:p>
            <a:pPr eaLnBrk="1" hangingPunct="1"/>
            <a:r>
              <a:rPr lang="en-IE" altLang="en-US" smtClean="0"/>
              <a:t>Defining Good Design</a:t>
            </a:r>
            <a:endParaRPr lang="en-US" altLang="en-US" smtClean="0"/>
          </a:p>
        </p:txBody>
      </p:sp>
      <p:sp>
        <p:nvSpPr>
          <p:cNvPr id="7172" name="Rectangle 3"/>
          <p:cNvSpPr>
            <a:spLocks noGrp="1" noChangeArrowheads="1"/>
          </p:cNvSpPr>
          <p:nvPr>
            <p:ph type="body" idx="1"/>
          </p:nvPr>
        </p:nvSpPr>
        <p:spPr>
          <a:xfrm>
            <a:off x="1043354" y="1805353"/>
            <a:ext cx="10363200" cy="4114800"/>
          </a:xfrm>
        </p:spPr>
        <p:txBody>
          <a:bodyPr/>
          <a:lstStyle/>
          <a:p>
            <a:pPr marL="533400" indent="-533400" eaLnBrk="1" hangingPunct="1">
              <a:lnSpc>
                <a:spcPct val="80000"/>
              </a:lnSpc>
            </a:pPr>
            <a:r>
              <a:rPr lang="en-IE" altLang="en-US" dirty="0" smtClean="0"/>
              <a:t>There are 2 main standpoints from which most people determine whether a web site design is good or bad.</a:t>
            </a:r>
          </a:p>
          <a:p>
            <a:pPr marL="533400" indent="-533400" eaLnBrk="1" hangingPunct="1">
              <a:lnSpc>
                <a:spcPct val="80000"/>
              </a:lnSpc>
              <a:buFont typeface="Wingdings" pitchFamily="2" charset="2"/>
              <a:buNone/>
            </a:pPr>
            <a:endParaRPr lang="en-IE" altLang="en-US" sz="2400" dirty="0" smtClean="0"/>
          </a:p>
          <a:p>
            <a:pPr marL="914400" lvl="1" indent="-457200" eaLnBrk="1" hangingPunct="1">
              <a:lnSpc>
                <a:spcPct val="80000"/>
              </a:lnSpc>
              <a:buFont typeface="Wingdings" pitchFamily="2" charset="2"/>
              <a:buAutoNum type="arabicPeriod"/>
            </a:pPr>
            <a:r>
              <a:rPr lang="en-IE" altLang="en-US" sz="2000" dirty="0" smtClean="0"/>
              <a:t>Usability Standpoint</a:t>
            </a:r>
          </a:p>
          <a:p>
            <a:pPr marL="914400" lvl="1" indent="-457200" eaLnBrk="1" hangingPunct="1">
              <a:lnSpc>
                <a:spcPct val="80000"/>
              </a:lnSpc>
              <a:buFont typeface="Wingdings" pitchFamily="2" charset="2"/>
              <a:buAutoNum type="arabicPeriod"/>
            </a:pPr>
            <a:r>
              <a:rPr lang="en-IE" altLang="en-US" sz="2000" dirty="0" smtClean="0"/>
              <a:t>Aesthetic Perspective</a:t>
            </a:r>
          </a:p>
          <a:p>
            <a:pPr marL="914400" lvl="1" indent="-457200" eaLnBrk="1" hangingPunct="1">
              <a:lnSpc>
                <a:spcPct val="80000"/>
              </a:lnSpc>
              <a:buFont typeface="Wingdings" pitchFamily="2" charset="2"/>
              <a:buAutoNum type="arabicPeriod"/>
            </a:pPr>
            <a:endParaRPr lang="en-IE" altLang="en-US" sz="2000" dirty="0" smtClean="0"/>
          </a:p>
          <a:p>
            <a:pPr marL="533400" indent="-533400" eaLnBrk="1" hangingPunct="1">
              <a:lnSpc>
                <a:spcPct val="80000"/>
              </a:lnSpc>
            </a:pPr>
            <a:r>
              <a:rPr lang="en-US" altLang="en-US" dirty="0" smtClean="0"/>
              <a:t>Some designers get caught up in the aesthetics and graphics and forget about the user, and some usability gurus get lost in their user testing and forget about visual appeal. In order to reach people </a:t>
            </a:r>
            <a:r>
              <a:rPr lang="en-US" altLang="en-US" i="1" dirty="0" smtClean="0"/>
              <a:t>and </a:t>
            </a:r>
            <a:r>
              <a:rPr lang="en-US" altLang="en-US" dirty="0" smtClean="0"/>
              <a:t>retain their interest, it’s essential to maximize both.</a:t>
            </a:r>
          </a:p>
        </p:txBody>
      </p:sp>
      <p:sp>
        <p:nvSpPr>
          <p:cNvPr id="2" name="Slide Number Placeholder 1"/>
          <p:cNvSpPr>
            <a:spLocks noGrp="1"/>
          </p:cNvSpPr>
          <p:nvPr>
            <p:ph type="sldNum" sz="quarter" idx="12"/>
          </p:nvPr>
        </p:nvSpPr>
        <p:spPr/>
        <p:txBody>
          <a:bodyPr/>
          <a:lstStyle/>
          <a:p>
            <a:fld id="{6113E31D-E2AB-40D1-8B51-AFA5AFEF393A}" type="slidenum">
              <a:rPr lang="en-US" smtClean="0"/>
              <a:t>5</a:t>
            </a:fld>
            <a:endParaRPr lang="en-US" dirty="0"/>
          </a:p>
        </p:txBody>
      </p:sp>
    </p:spTree>
    <p:extLst>
      <p:ext uri="{BB962C8B-B14F-4D97-AF65-F5344CB8AC3E}">
        <p14:creationId xmlns:p14="http://schemas.microsoft.com/office/powerpoint/2010/main" val="136519641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2"/>
          <p:cNvSpPr>
            <a:spLocks noGrp="1" noChangeArrowheads="1"/>
          </p:cNvSpPr>
          <p:nvPr>
            <p:ph type="title"/>
          </p:nvPr>
        </p:nvSpPr>
        <p:spPr/>
        <p:txBody>
          <a:bodyPr/>
          <a:lstStyle/>
          <a:p>
            <a:pPr eaLnBrk="1" hangingPunct="1"/>
            <a:r>
              <a:rPr lang="en-US" altLang="en-US" dirty="0" smtClean="0"/>
              <a:t>Keys Points to remember….</a:t>
            </a:r>
          </a:p>
        </p:txBody>
      </p:sp>
      <p:sp>
        <p:nvSpPr>
          <p:cNvPr id="8196" name="Rectangle 3"/>
          <p:cNvSpPr>
            <a:spLocks noGrp="1" noChangeArrowheads="1"/>
          </p:cNvSpPr>
          <p:nvPr>
            <p:ph type="body" idx="1"/>
          </p:nvPr>
        </p:nvSpPr>
        <p:spPr>
          <a:xfrm>
            <a:off x="937847" y="1899138"/>
            <a:ext cx="10363200" cy="4114800"/>
          </a:xfrm>
        </p:spPr>
        <p:txBody>
          <a:bodyPr/>
          <a:lstStyle/>
          <a:p>
            <a:pPr eaLnBrk="1" hangingPunct="1"/>
            <a:r>
              <a:rPr lang="en-US" altLang="en-US" b="1" dirty="0" smtClean="0"/>
              <a:t>Users recognize each page as belonging to the site </a:t>
            </a:r>
          </a:p>
          <a:p>
            <a:pPr eaLnBrk="1" hangingPunct="1"/>
            <a:r>
              <a:rPr lang="en-US" altLang="en-US" b="1" dirty="0" smtClean="0"/>
              <a:t>Users can move about easily via intuitive navigation</a:t>
            </a:r>
            <a:r>
              <a:rPr lang="en-US" altLang="en-US" dirty="0" smtClean="0"/>
              <a:t> </a:t>
            </a:r>
          </a:p>
          <a:p>
            <a:pPr eaLnBrk="1" hangingPunct="1"/>
            <a:r>
              <a:rPr lang="en-US" altLang="en-US" b="1" dirty="0" smtClean="0"/>
              <a:t>Users are pleased by the design but drawn to the content</a:t>
            </a:r>
            <a:r>
              <a:rPr lang="en-US" altLang="en-US" dirty="0" smtClean="0"/>
              <a:t> </a:t>
            </a:r>
          </a:p>
        </p:txBody>
      </p:sp>
      <p:sp>
        <p:nvSpPr>
          <p:cNvPr id="2" name="Slide Number Placeholder 1"/>
          <p:cNvSpPr>
            <a:spLocks noGrp="1"/>
          </p:cNvSpPr>
          <p:nvPr>
            <p:ph type="sldNum" sz="quarter" idx="12"/>
          </p:nvPr>
        </p:nvSpPr>
        <p:spPr/>
        <p:txBody>
          <a:bodyPr/>
          <a:lstStyle/>
          <a:p>
            <a:fld id="{6113E31D-E2AB-40D1-8B51-AFA5AFEF393A}" type="slidenum">
              <a:rPr lang="en-US" smtClean="0"/>
              <a:t>6</a:t>
            </a:fld>
            <a:endParaRPr lang="en-US" dirty="0"/>
          </a:p>
        </p:txBody>
      </p:sp>
    </p:spTree>
    <p:extLst>
      <p:ext uri="{BB962C8B-B14F-4D97-AF65-F5344CB8AC3E}">
        <p14:creationId xmlns:p14="http://schemas.microsoft.com/office/powerpoint/2010/main" val="271022290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2"/>
          <p:cNvSpPr>
            <a:spLocks noGrp="1" noChangeArrowheads="1"/>
          </p:cNvSpPr>
          <p:nvPr>
            <p:ph type="title"/>
          </p:nvPr>
        </p:nvSpPr>
        <p:spPr/>
        <p:txBody>
          <a:bodyPr/>
          <a:lstStyle/>
          <a:p>
            <a:pPr eaLnBrk="1" hangingPunct="1"/>
            <a:r>
              <a:rPr lang="en-US" altLang="en-US" smtClean="0"/>
              <a:t>Web Page Anatomy</a:t>
            </a:r>
          </a:p>
        </p:txBody>
      </p:sp>
      <p:sp>
        <p:nvSpPr>
          <p:cNvPr id="9220" name="Rectangle 3"/>
          <p:cNvSpPr>
            <a:spLocks noGrp="1" noChangeArrowheads="1"/>
          </p:cNvSpPr>
          <p:nvPr>
            <p:ph type="body" idx="1"/>
          </p:nvPr>
        </p:nvSpPr>
        <p:spPr>
          <a:xfrm>
            <a:off x="711200" y="2057400"/>
            <a:ext cx="10972800" cy="4114800"/>
          </a:xfrm>
        </p:spPr>
        <p:txBody>
          <a:bodyPr/>
          <a:lstStyle/>
          <a:p>
            <a:pPr eaLnBrk="1" hangingPunct="1"/>
            <a:r>
              <a:rPr lang="en-IE" altLang="en-US" dirty="0" smtClean="0"/>
              <a:t>Most websites have the following components:</a:t>
            </a:r>
          </a:p>
          <a:p>
            <a:pPr eaLnBrk="1" hangingPunct="1"/>
            <a:endParaRPr lang="en-US" altLang="en-US" dirty="0" smtClean="0"/>
          </a:p>
        </p:txBody>
      </p:sp>
      <p:pic>
        <p:nvPicPr>
          <p:cNvPr id="9221"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52800" y="2971801"/>
            <a:ext cx="5181600" cy="298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p:cNvSpPr>
            <a:spLocks noGrp="1"/>
          </p:cNvSpPr>
          <p:nvPr>
            <p:ph type="sldNum" sz="quarter" idx="12"/>
          </p:nvPr>
        </p:nvSpPr>
        <p:spPr/>
        <p:txBody>
          <a:bodyPr/>
          <a:lstStyle/>
          <a:p>
            <a:fld id="{6113E31D-E2AB-40D1-8B51-AFA5AFEF393A}" type="slidenum">
              <a:rPr lang="en-US" smtClean="0"/>
              <a:t>7</a:t>
            </a:fld>
            <a:endParaRPr lang="en-US" dirty="0"/>
          </a:p>
        </p:txBody>
      </p:sp>
    </p:spTree>
    <p:extLst>
      <p:ext uri="{BB962C8B-B14F-4D97-AF65-F5344CB8AC3E}">
        <p14:creationId xmlns:p14="http://schemas.microsoft.com/office/powerpoint/2010/main" val="367469046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2"/>
          <p:cNvSpPr>
            <a:spLocks noGrp="1" noChangeArrowheads="1"/>
          </p:cNvSpPr>
          <p:nvPr>
            <p:ph type="title"/>
          </p:nvPr>
        </p:nvSpPr>
        <p:spPr/>
        <p:txBody>
          <a:bodyPr/>
          <a:lstStyle/>
          <a:p>
            <a:pPr eaLnBrk="1" hangingPunct="1"/>
            <a:r>
              <a:rPr lang="en-US" altLang="en-US" smtClean="0"/>
              <a:t>Containing Block</a:t>
            </a:r>
          </a:p>
        </p:txBody>
      </p:sp>
      <p:sp>
        <p:nvSpPr>
          <p:cNvPr id="10244" name="Rectangle 3"/>
          <p:cNvSpPr>
            <a:spLocks noGrp="1" noChangeArrowheads="1"/>
          </p:cNvSpPr>
          <p:nvPr>
            <p:ph type="body" idx="1"/>
          </p:nvPr>
        </p:nvSpPr>
        <p:spPr>
          <a:xfrm>
            <a:off x="961292" y="1805354"/>
            <a:ext cx="10363200" cy="4114800"/>
          </a:xfrm>
        </p:spPr>
        <p:txBody>
          <a:bodyPr/>
          <a:lstStyle/>
          <a:p>
            <a:pPr eaLnBrk="1" hangingPunct="1">
              <a:lnSpc>
                <a:spcPct val="90000"/>
              </a:lnSpc>
            </a:pPr>
            <a:r>
              <a:rPr lang="en-US" altLang="en-US" dirty="0" smtClean="0"/>
              <a:t>Every web page has a container. </a:t>
            </a:r>
          </a:p>
          <a:p>
            <a:pPr eaLnBrk="1" hangingPunct="1">
              <a:lnSpc>
                <a:spcPct val="90000"/>
              </a:lnSpc>
            </a:pPr>
            <a:r>
              <a:rPr lang="en-US" altLang="en-US" dirty="0" smtClean="0"/>
              <a:t>This could be in the form of the page’s </a:t>
            </a:r>
            <a:r>
              <a:rPr lang="en-US" altLang="en-US" b="1" dirty="0" smtClean="0"/>
              <a:t>body </a:t>
            </a:r>
            <a:r>
              <a:rPr lang="en-US" altLang="en-US" dirty="0" smtClean="0"/>
              <a:t>tag, an all-containing </a:t>
            </a:r>
            <a:r>
              <a:rPr lang="en-US" altLang="en-US" b="1" dirty="0" smtClean="0"/>
              <a:t>div </a:t>
            </a:r>
            <a:r>
              <a:rPr lang="en-US" altLang="en-US" dirty="0" smtClean="0"/>
              <a:t>tag. </a:t>
            </a:r>
          </a:p>
          <a:p>
            <a:pPr eaLnBrk="1" hangingPunct="1">
              <a:lnSpc>
                <a:spcPct val="90000"/>
              </a:lnSpc>
            </a:pPr>
            <a:r>
              <a:rPr lang="en-US" altLang="en-US" dirty="0" smtClean="0"/>
              <a:t>Without some sort of container, we would have no place to put the contents of our page. The elements would drift beyond the bounds of our browser window and off into empty space. </a:t>
            </a:r>
          </a:p>
          <a:p>
            <a:pPr eaLnBrk="1" hangingPunct="1">
              <a:lnSpc>
                <a:spcPct val="90000"/>
              </a:lnSpc>
            </a:pPr>
            <a:r>
              <a:rPr lang="en-US" altLang="en-US" dirty="0" smtClean="0"/>
              <a:t>The width of the container can be </a:t>
            </a:r>
            <a:r>
              <a:rPr lang="en-US" altLang="en-US" b="1" dirty="0" smtClean="0"/>
              <a:t>liquid</a:t>
            </a:r>
            <a:r>
              <a:rPr lang="en-US" altLang="en-US" dirty="0" smtClean="0"/>
              <a:t>, meaning it expands to fill the width of the browser window; or </a:t>
            </a:r>
            <a:r>
              <a:rPr lang="en-US" altLang="en-US" b="1" dirty="0" smtClean="0"/>
              <a:t>fixed</a:t>
            </a:r>
            <a:r>
              <a:rPr lang="en-US" altLang="en-US" dirty="0" smtClean="0"/>
              <a:t>, so that the content is the same width no matter what size the window is. </a:t>
            </a:r>
          </a:p>
          <a:p>
            <a:pPr eaLnBrk="1" hangingPunct="1">
              <a:lnSpc>
                <a:spcPct val="90000"/>
              </a:lnSpc>
            </a:pPr>
            <a:r>
              <a:rPr lang="en-US" altLang="en-US" dirty="0"/>
              <a:t>Responsive design goes a step further than liquid layouts (covered next week</a:t>
            </a:r>
            <a:r>
              <a:rPr lang="en-US" altLang="en-US" dirty="0" smtClean="0"/>
              <a:t>).</a:t>
            </a:r>
            <a:endParaRPr lang="en-US" altLang="en-US" dirty="0"/>
          </a:p>
        </p:txBody>
      </p:sp>
      <p:sp>
        <p:nvSpPr>
          <p:cNvPr id="2" name="Slide Number Placeholder 1"/>
          <p:cNvSpPr>
            <a:spLocks noGrp="1"/>
          </p:cNvSpPr>
          <p:nvPr>
            <p:ph type="sldNum" sz="quarter" idx="12"/>
          </p:nvPr>
        </p:nvSpPr>
        <p:spPr/>
        <p:txBody>
          <a:bodyPr/>
          <a:lstStyle/>
          <a:p>
            <a:fld id="{6113E31D-E2AB-40D1-8B51-AFA5AFEF393A}" type="slidenum">
              <a:rPr lang="en-US" smtClean="0"/>
              <a:t>8</a:t>
            </a:fld>
            <a:endParaRPr lang="en-US" dirty="0"/>
          </a:p>
        </p:txBody>
      </p:sp>
    </p:spTree>
    <p:extLst>
      <p:ext uri="{BB962C8B-B14F-4D97-AF65-F5344CB8AC3E}">
        <p14:creationId xmlns:p14="http://schemas.microsoft.com/office/powerpoint/2010/main" val="82418896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Rectangle 2"/>
          <p:cNvSpPr>
            <a:spLocks noGrp="1" noChangeArrowheads="1"/>
          </p:cNvSpPr>
          <p:nvPr>
            <p:ph type="title"/>
          </p:nvPr>
        </p:nvSpPr>
        <p:spPr/>
        <p:txBody>
          <a:bodyPr/>
          <a:lstStyle/>
          <a:p>
            <a:pPr eaLnBrk="1" hangingPunct="1"/>
            <a:r>
              <a:rPr lang="en-IE" altLang="en-US" smtClean="0"/>
              <a:t>Logo</a:t>
            </a:r>
            <a:endParaRPr lang="en-US" altLang="en-US" smtClean="0"/>
          </a:p>
        </p:txBody>
      </p:sp>
      <p:sp>
        <p:nvSpPr>
          <p:cNvPr id="11268" name="Rectangle 3"/>
          <p:cNvSpPr>
            <a:spLocks noGrp="1" noChangeArrowheads="1"/>
          </p:cNvSpPr>
          <p:nvPr>
            <p:ph type="body" idx="1"/>
          </p:nvPr>
        </p:nvSpPr>
        <p:spPr>
          <a:xfrm>
            <a:off x="1000369" y="1910862"/>
            <a:ext cx="10363200" cy="4114800"/>
          </a:xfrm>
        </p:spPr>
        <p:txBody>
          <a:bodyPr/>
          <a:lstStyle/>
          <a:p>
            <a:pPr eaLnBrk="1" hangingPunct="1"/>
            <a:r>
              <a:rPr lang="en-US" altLang="en-US" dirty="0" smtClean="0"/>
              <a:t>The identity block that appears on the web site should contain the company’s logo or name, and sit at the top of each page of the web site. </a:t>
            </a:r>
          </a:p>
          <a:p>
            <a:pPr eaLnBrk="1" hangingPunct="1"/>
            <a:r>
              <a:rPr lang="en-US" altLang="en-US" dirty="0" smtClean="0"/>
              <a:t>The identity block increases brand recognition and lets users know that the pages they’re viewing are part of a single site.</a:t>
            </a:r>
          </a:p>
        </p:txBody>
      </p:sp>
      <p:sp>
        <p:nvSpPr>
          <p:cNvPr id="2" name="Slide Number Placeholder 1"/>
          <p:cNvSpPr>
            <a:spLocks noGrp="1"/>
          </p:cNvSpPr>
          <p:nvPr>
            <p:ph type="sldNum" sz="quarter" idx="12"/>
          </p:nvPr>
        </p:nvSpPr>
        <p:spPr/>
        <p:txBody>
          <a:bodyPr/>
          <a:lstStyle/>
          <a:p>
            <a:fld id="{6113E31D-E2AB-40D1-8B51-AFA5AFEF393A}" type="slidenum">
              <a:rPr lang="en-US" smtClean="0"/>
              <a:t>9</a:t>
            </a:fld>
            <a:endParaRPr lang="en-US" dirty="0"/>
          </a:p>
        </p:txBody>
      </p:sp>
    </p:spTree>
    <p:extLst>
      <p:ext uri="{BB962C8B-B14F-4D97-AF65-F5344CB8AC3E}">
        <p14:creationId xmlns:p14="http://schemas.microsoft.com/office/powerpoint/2010/main" val="2673008209"/>
      </p:ext>
    </p:extLst>
  </p:cSld>
  <p:clrMapOvr>
    <a:masterClrMapping/>
  </p:clrMapOvr>
  <p:timing>
    <p:tnLst>
      <p:par>
        <p:cTn id="1" dur="indefinite" restart="never" nodeType="tmRoot"/>
      </p:par>
    </p:tnLst>
  </p:timing>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xmlns=""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1027</TotalTime>
  <Words>2654</Words>
  <Application>Microsoft Office PowerPoint</Application>
  <PresentationFormat>Custom</PresentationFormat>
  <Paragraphs>224</Paragraphs>
  <Slides>47</Slides>
  <Notes>0</Notes>
  <HiddenSlides>0</HiddenSlides>
  <MMClips>0</MMClips>
  <ScaleCrop>false</ScaleCrop>
  <HeadingPairs>
    <vt:vector size="4" baseType="variant">
      <vt:variant>
        <vt:lpstr>Theme</vt:lpstr>
      </vt:variant>
      <vt:variant>
        <vt:i4>1</vt:i4>
      </vt:variant>
      <vt:variant>
        <vt:lpstr>Slide Titles</vt:lpstr>
      </vt:variant>
      <vt:variant>
        <vt:i4>47</vt:i4>
      </vt:variant>
    </vt:vector>
  </HeadingPairs>
  <TitlesOfParts>
    <vt:vector size="48" baseType="lpstr">
      <vt:lpstr>Retrospect</vt:lpstr>
      <vt:lpstr>HTML5 and CSS3</vt:lpstr>
      <vt:lpstr>The Design Process</vt:lpstr>
      <vt:lpstr>Discovery</vt:lpstr>
      <vt:lpstr>Implementation</vt:lpstr>
      <vt:lpstr>Defining Good Design</vt:lpstr>
      <vt:lpstr>Keys Points to remember….</vt:lpstr>
      <vt:lpstr>Web Page Anatomy</vt:lpstr>
      <vt:lpstr>Containing Block</vt:lpstr>
      <vt:lpstr>Logo</vt:lpstr>
      <vt:lpstr>Navigation</vt:lpstr>
      <vt:lpstr>Content</vt:lpstr>
      <vt:lpstr>Footer</vt:lpstr>
      <vt:lpstr> Whitespace </vt:lpstr>
      <vt:lpstr>Basic Web Design Concepts</vt:lpstr>
      <vt:lpstr>Proximity</vt:lpstr>
      <vt:lpstr>Proximity</vt:lpstr>
      <vt:lpstr>Proximity</vt:lpstr>
      <vt:lpstr>Example of Odd spacing that causes the weak layout of an illustration </vt:lpstr>
      <vt:lpstr>Alignment </vt:lpstr>
      <vt:lpstr>Alignment</vt:lpstr>
      <vt:lpstr>Alignment</vt:lpstr>
      <vt:lpstr>Alignment</vt:lpstr>
      <vt:lpstr>Repetition</vt:lpstr>
      <vt:lpstr>Repetition</vt:lpstr>
      <vt:lpstr>Contrast </vt:lpstr>
      <vt:lpstr>Contrast</vt:lpstr>
      <vt:lpstr>There are three examples of contrast on the page. </vt:lpstr>
      <vt:lpstr>Balance</vt:lpstr>
      <vt:lpstr>PowerPoint Presentation</vt:lpstr>
      <vt:lpstr>PowerPoint Presentation</vt:lpstr>
      <vt:lpstr>Asymmetrical Balance</vt:lpstr>
      <vt:lpstr>Asymmetrical Balance</vt:lpstr>
      <vt:lpstr>PowerPoint Presentation</vt:lpstr>
      <vt:lpstr>Layouts</vt:lpstr>
      <vt:lpstr>Left-column Navigation </vt:lpstr>
      <vt:lpstr>Left-column Navigation</vt:lpstr>
      <vt:lpstr>Right-column Navigation </vt:lpstr>
      <vt:lpstr>Right-column Navigation</vt:lpstr>
      <vt:lpstr>Three-column Navigation</vt:lpstr>
      <vt:lpstr>Three-column Navigation</vt:lpstr>
      <vt:lpstr>Fresh Trends: Expansive Footer Navigation</vt:lpstr>
      <vt:lpstr>Expansive Footer Navigation</vt:lpstr>
      <vt:lpstr>Fresh Trends: Three Columns with Content First</vt:lpstr>
      <vt:lpstr>Webpage layout size </vt:lpstr>
      <vt:lpstr>Headings and focal points in webpage layout</vt:lpstr>
      <vt:lpstr>Fixed- vs. liquid-width layouts—the pros and cons </vt:lpstr>
      <vt:lpstr>Testing</vt:lpstr>
    </vt:vector>
  </TitlesOfParts>
  <Company>Institute of Technology Tralee</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HTML5 and CSS3</dc:title>
  <dc:creator>Anne O Brien</dc:creator>
  <cp:lastModifiedBy>Computer Services</cp:lastModifiedBy>
  <cp:revision>58</cp:revision>
  <dcterms:created xsi:type="dcterms:W3CDTF">2013-09-05T11:16:02Z</dcterms:created>
  <dcterms:modified xsi:type="dcterms:W3CDTF">2014-03-02T17:19:57Z</dcterms:modified>
</cp:coreProperties>
</file>